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8"/>
  </p:notesMasterIdLst>
  <p:sldIdLst>
    <p:sldId id="298" r:id="rId2"/>
    <p:sldId id="329" r:id="rId3"/>
    <p:sldId id="330" r:id="rId4"/>
    <p:sldId id="305" r:id="rId5"/>
    <p:sldId id="324" r:id="rId6"/>
    <p:sldId id="331" r:id="rId7"/>
    <p:sldId id="285" r:id="rId8"/>
    <p:sldId id="297" r:id="rId9"/>
    <p:sldId id="299" r:id="rId10"/>
    <p:sldId id="300" r:id="rId11"/>
    <p:sldId id="301" r:id="rId12"/>
    <p:sldId id="256" r:id="rId13"/>
    <p:sldId id="303" r:id="rId14"/>
    <p:sldId id="302" r:id="rId15"/>
    <p:sldId id="326" r:id="rId16"/>
    <p:sldId id="307" r:id="rId17"/>
    <p:sldId id="308" r:id="rId18"/>
    <p:sldId id="268" r:id="rId19"/>
    <p:sldId id="269" r:id="rId20"/>
    <p:sldId id="342" r:id="rId21"/>
    <p:sldId id="292" r:id="rId22"/>
    <p:sldId id="279" r:id="rId23"/>
    <p:sldId id="340" r:id="rId24"/>
    <p:sldId id="335" r:id="rId25"/>
    <p:sldId id="336" r:id="rId26"/>
    <p:sldId id="264" r:id="rId27"/>
    <p:sldId id="334" r:id="rId28"/>
    <p:sldId id="293" r:id="rId29"/>
    <p:sldId id="306" r:id="rId30"/>
    <p:sldId id="310" r:id="rId31"/>
    <p:sldId id="309" r:id="rId32"/>
    <p:sldId id="312" r:id="rId33"/>
    <p:sldId id="294" r:id="rId34"/>
    <p:sldId id="316" r:id="rId35"/>
    <p:sldId id="321" r:id="rId36"/>
    <p:sldId id="341" r:id="rId37"/>
    <p:sldId id="314" r:id="rId38"/>
    <p:sldId id="313" r:id="rId39"/>
    <p:sldId id="338" r:id="rId40"/>
    <p:sldId id="317" r:id="rId41"/>
    <p:sldId id="323" r:id="rId42"/>
    <p:sldId id="337" r:id="rId43"/>
    <p:sldId id="363" r:id="rId44"/>
    <p:sldId id="364" r:id="rId45"/>
    <p:sldId id="263" r:id="rId46"/>
    <p:sldId id="322" r:id="rId47"/>
    <p:sldId id="320" r:id="rId48"/>
    <p:sldId id="296" r:id="rId49"/>
    <p:sldId id="327" r:id="rId50"/>
    <p:sldId id="318" r:id="rId51"/>
    <p:sldId id="352" r:id="rId52"/>
    <p:sldId id="362" r:id="rId53"/>
    <p:sldId id="376" r:id="rId54"/>
    <p:sldId id="377" r:id="rId55"/>
    <p:sldId id="378" r:id="rId56"/>
    <p:sldId id="379" r:id="rId57"/>
    <p:sldId id="381" r:id="rId58"/>
    <p:sldId id="380" r:id="rId59"/>
    <p:sldId id="383" r:id="rId60"/>
    <p:sldId id="384" r:id="rId61"/>
    <p:sldId id="402" r:id="rId62"/>
    <p:sldId id="385" r:id="rId63"/>
    <p:sldId id="400" r:id="rId64"/>
    <p:sldId id="399" r:id="rId65"/>
    <p:sldId id="391" r:id="rId66"/>
    <p:sldId id="401" r:id="rId67"/>
    <p:sldId id="396" r:id="rId68"/>
    <p:sldId id="386" r:id="rId69"/>
    <p:sldId id="403" r:id="rId70"/>
    <p:sldId id="405" r:id="rId71"/>
    <p:sldId id="408" r:id="rId72"/>
    <p:sldId id="409" r:id="rId73"/>
    <p:sldId id="407" r:id="rId74"/>
    <p:sldId id="410" r:id="rId75"/>
    <p:sldId id="397" r:id="rId76"/>
    <p:sldId id="392" r:id="rId77"/>
    <p:sldId id="389" r:id="rId78"/>
    <p:sldId id="387" r:id="rId79"/>
    <p:sldId id="388" r:id="rId80"/>
    <p:sldId id="416" r:id="rId81"/>
    <p:sldId id="413" r:id="rId82"/>
    <p:sldId id="414" r:id="rId83"/>
    <p:sldId id="419" r:id="rId84"/>
    <p:sldId id="417" r:id="rId85"/>
    <p:sldId id="411" r:id="rId86"/>
    <p:sldId id="421" r:id="rId87"/>
    <p:sldId id="422" r:id="rId88"/>
    <p:sldId id="412" r:id="rId89"/>
    <p:sldId id="420" r:id="rId90"/>
    <p:sldId id="415" r:id="rId91"/>
    <p:sldId id="427" r:id="rId92"/>
    <p:sldId id="418" r:id="rId93"/>
    <p:sldId id="423" r:id="rId94"/>
    <p:sldId id="424" r:id="rId95"/>
    <p:sldId id="425" r:id="rId96"/>
    <p:sldId id="426" r:id="rId9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ce Lee" initials="AL" lastIdx="1" clrIdx="0">
    <p:extLst>
      <p:ext uri="{19B8F6BF-5375-455C-9EA6-DF929625EA0E}">
        <p15:presenceInfo xmlns:p15="http://schemas.microsoft.com/office/powerpoint/2012/main" userId="80fcc6119e2b20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8394"/>
    <a:srgbClr val="00FF00"/>
    <a:srgbClr val="E9D629"/>
    <a:srgbClr val="912236"/>
    <a:srgbClr val="D44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7" autoAdjust="0"/>
    <p:restoredTop sz="95244" autoAdjust="0"/>
  </p:normalViewPr>
  <p:slideViewPr>
    <p:cSldViewPr snapToGrid="0">
      <p:cViewPr>
        <p:scale>
          <a:sx n="75" d="100"/>
          <a:sy n="75" d="100"/>
        </p:scale>
        <p:origin x="878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9F50E-CBF4-4BC9-B9FE-221518E4EE47}" type="datetimeFigureOut">
              <a:rPr lang="zh-TW" altLang="en-US" smtClean="0"/>
              <a:t>2021/4/25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8896B-6CD6-407C-BF51-D7FDA3DAB0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4553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你覺得為什麼要有網頁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為什麼要有設計</a:t>
            </a:r>
            <a:r>
              <a:rPr lang="en-US" altLang="zh-TW" dirty="0"/>
              <a:t>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829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我們再回到網頁，我們按右鍵，有一個檢查，沒開過吧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ㄟ</a:t>
            </a:r>
            <a:r>
              <a:rPr lang="en-US" altLang="zh-TW" dirty="0"/>
              <a:t>~</a:t>
            </a:r>
            <a:r>
              <a:rPr lang="zh-TW" altLang="en-US" dirty="0"/>
              <a:t>你發有什麼不一樣了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右邊的</a:t>
            </a:r>
            <a:r>
              <a:rPr lang="en-US" altLang="zh-TW" dirty="0"/>
              <a:t>Menu</a:t>
            </a:r>
            <a:r>
              <a:rPr lang="zh-TW" altLang="en-US" dirty="0"/>
              <a:t>縮起來了</a:t>
            </a:r>
            <a:r>
              <a:rPr lang="en-US" altLang="zh-TW" dirty="0"/>
              <a:t>)</a:t>
            </a:r>
            <a:r>
              <a:rPr lang="zh-TW" altLang="en-US" dirty="0"/>
              <a:t>  那你可以猜猜看這個是用我們剛剛說的哪一個語言去控制的嗎</a:t>
            </a:r>
            <a:r>
              <a:rPr lang="en-US" altLang="zh-TW" dirty="0"/>
              <a:t>?</a:t>
            </a:r>
            <a:r>
              <a:rPr lang="zh-TW" altLang="en-US" dirty="0"/>
              <a:t>  這個我們可以用</a:t>
            </a:r>
            <a:r>
              <a:rPr lang="en-US" altLang="zh-TW" dirty="0" err="1"/>
              <a:t>css</a:t>
            </a:r>
            <a:r>
              <a:rPr lang="zh-TW" altLang="en-US" dirty="0"/>
              <a:t>或者是</a:t>
            </a:r>
            <a:r>
              <a:rPr lang="en-US" altLang="zh-TW" dirty="0" err="1"/>
              <a:t>js</a:t>
            </a:r>
            <a:r>
              <a:rPr lang="zh-TW" altLang="en-US" dirty="0"/>
              <a:t>控制</a:t>
            </a:r>
            <a:endParaRPr lang="en-US" altLang="zh-TW" dirty="0"/>
          </a:p>
          <a:p>
            <a:r>
              <a:rPr lang="zh-TW" altLang="en-US" dirty="0"/>
              <a:t>有沒有發現他是由很多很多個區塊去構成的，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右上角這些就是我剛剛說的</a:t>
            </a:r>
            <a:r>
              <a:rPr lang="en-US" altLang="zh-TW" dirty="0"/>
              <a:t>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右下角就是</a:t>
            </a:r>
            <a:r>
              <a:rPr lang="en-US" altLang="zh-TW" dirty="0" err="1"/>
              <a:t>css</a:t>
            </a:r>
            <a:r>
              <a:rPr lang="en-US" altLang="zh-TW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Soruce</a:t>
            </a:r>
            <a:r>
              <a:rPr lang="zh-TW" altLang="en-US" dirty="0"/>
              <a:t>裡面就可以看到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的檔案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這個我們通常會拿來</a:t>
            </a:r>
            <a:r>
              <a:rPr lang="en-US" altLang="zh-TW" dirty="0"/>
              <a:t>debug</a:t>
            </a:r>
            <a:r>
              <a:rPr lang="zh-TW" altLang="en-US" dirty="0"/>
              <a:t>用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“</a:t>
            </a:r>
            <a:r>
              <a:rPr lang="zh-TW" altLang="en-US" dirty="0"/>
              <a:t>記得一個段落完要複習</a:t>
            </a:r>
            <a:r>
              <a:rPr lang="en-US" altLang="zh-TW" dirty="0"/>
              <a:t>!!”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183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那我們就先從</a:t>
            </a:r>
            <a:r>
              <a:rPr lang="en-US" altLang="zh-TW" dirty="0"/>
              <a:t>HTML</a:t>
            </a:r>
            <a:r>
              <a:rPr lang="zh-TW" altLang="en-US" dirty="0"/>
              <a:t>開始介紹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276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HTML</a:t>
            </a:r>
            <a:r>
              <a:rPr lang="zh-TW" altLang="en-US" dirty="0"/>
              <a:t>他是一個標記的語言，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透過這些標記來說明</a:t>
            </a:r>
            <a:r>
              <a:rPr lang="zh-TW" altLang="en-US" sz="1200" b="1" i="0" dirty="0">
                <a:solidFill>
                  <a:srgbClr val="333333"/>
                </a:solidFill>
                <a:latin typeface="Helvetica Neue"/>
              </a:rPr>
              <a:t>文章內容、標題、連結、圖片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等等，就像你剛剛開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F12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的時候，應該有看到很多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包住的東西吧，這些就是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tag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告訴瀏覽器每個網頁組成是什麼的程式語言。你可以利用它來定義網站中的文章內容、標題、連結、圖片等，讓瀏覽器知道網站整個架構的呈現。</a:t>
            </a:r>
            <a:endParaRPr lang="en-US" altLang="zh-TW" b="0" i="0" dirty="0">
              <a:solidFill>
                <a:srgbClr val="800000"/>
              </a:solidFill>
              <a:effectLst/>
              <a:latin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室內設計師 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 建築圖 </a:t>
            </a:r>
            <a:endParaRPr lang="en-US" altLang="zh-TW" sz="12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音樂人 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 樂譜</a:t>
            </a:r>
            <a:endParaRPr lang="en-US" altLang="zh-TW" sz="12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194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735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標籤像是名子，其實他是可以自己定義的，但是有些標籤就是所有人的鐵則，像是</a:t>
            </a:r>
            <a:r>
              <a:rPr lang="en-US" altLang="zh-TW" dirty="0" err="1"/>
              <a:t>html.body.head</a:t>
            </a:r>
            <a:r>
              <a:rPr lang="zh-TW" altLang="en-US" dirty="0"/>
              <a:t> 這幾個是網頁的基本架構沒有他們你就不要想要溝通</a:t>
            </a:r>
            <a:endParaRPr lang="en-US" altLang="zh-TW" dirty="0"/>
          </a:p>
          <a:p>
            <a:r>
              <a:rPr lang="zh-TW" altLang="en-US" dirty="0"/>
              <a:t>剩下的有些是瀏覽器已經自己定義好的 例如</a:t>
            </a:r>
            <a:r>
              <a:rPr lang="en-US" altLang="zh-TW" dirty="0" err="1"/>
              <a:t>img</a:t>
            </a:r>
            <a:r>
              <a:rPr lang="zh-TW" altLang="en-US" dirty="0"/>
              <a:t>就是放照片，</a:t>
            </a:r>
            <a:r>
              <a:rPr lang="en-US" altLang="zh-TW" dirty="0"/>
              <a:t>a</a:t>
            </a:r>
            <a:r>
              <a:rPr lang="zh-TW" altLang="en-US" dirty="0"/>
              <a:t>就是放超連結，</a:t>
            </a:r>
            <a:r>
              <a:rPr lang="en-US" altLang="zh-TW" dirty="0"/>
              <a:t>ul li</a:t>
            </a:r>
            <a:r>
              <a:rPr lang="zh-TW" altLang="en-US" dirty="0"/>
              <a:t>就像是項目符號</a:t>
            </a:r>
            <a:endParaRPr lang="en-US" altLang="zh-TW" dirty="0"/>
          </a:p>
          <a:p>
            <a:r>
              <a:rPr lang="zh-TW" altLang="en-US" dirty="0"/>
              <a:t>你也可以自己定義你的標籤，例如剛剛的</a:t>
            </a:r>
            <a:r>
              <a:rPr lang="en-US" altLang="zh-TW" dirty="0"/>
              <a:t>&lt;nav&gt; </a:t>
            </a:r>
            <a:r>
              <a:rPr lang="zh-TW" altLang="en-US" dirty="0"/>
              <a:t>我不想叫他</a:t>
            </a:r>
            <a:r>
              <a:rPr lang="en-US" altLang="zh-TW" dirty="0"/>
              <a:t>nav </a:t>
            </a:r>
            <a:r>
              <a:rPr lang="zh-TW" altLang="en-US" dirty="0"/>
              <a:t>我想叫他 </a:t>
            </a:r>
            <a:r>
              <a:rPr lang="en-US" altLang="zh-TW" dirty="0"/>
              <a:t>&lt;food&gt; </a:t>
            </a:r>
            <a:r>
              <a:rPr lang="zh-TW" altLang="en-US" dirty="0"/>
              <a:t>我其實就可以寫</a:t>
            </a:r>
            <a:r>
              <a:rPr lang="en-US" altLang="zh-TW" dirty="0"/>
              <a:t>food</a:t>
            </a:r>
            <a:r>
              <a:rPr lang="zh-TW" altLang="en-US" dirty="0"/>
              <a:t> 他不是網頁最基本的架構，可以隨意更改，只是就是溝通問題。</a:t>
            </a:r>
            <a:endParaRPr lang="en-US" altLang="zh-TW" dirty="0"/>
          </a:p>
          <a:p>
            <a:r>
              <a:rPr lang="zh-TW" altLang="en-US" dirty="0"/>
              <a:t>你也可以更改標籤裡面的定義，例如剛剛的</a:t>
            </a:r>
            <a:r>
              <a:rPr lang="en-US" altLang="zh-TW" dirty="0"/>
              <a:t>h1</a:t>
            </a:r>
            <a:r>
              <a:rPr lang="zh-TW" altLang="en-US" dirty="0"/>
              <a:t>我不想要他的大小是</a:t>
            </a:r>
            <a:r>
              <a:rPr lang="en-US" altLang="zh-TW" dirty="0"/>
              <a:t>2em</a:t>
            </a:r>
            <a:r>
              <a:rPr lang="zh-TW" altLang="en-US" dirty="0"/>
              <a:t>，我也可以改。</a:t>
            </a:r>
          </a:p>
          <a:p>
            <a:r>
              <a:rPr lang="zh-TW" altLang="en-US" dirty="0"/>
              <a:t>像是我畫一個圓，代表的是電燈，我畫一個正方形代表的是櫃子，如果我今天畫了一朵花，也許我自己看得懂，但是另一個工頭可能就看不懂了，所以會有一定的規範。</a:t>
            </a:r>
            <a:endParaRPr lang="en-US" altLang="zh-TW" dirty="0"/>
          </a:p>
          <a:p>
            <a:r>
              <a:rPr lang="zh-TW" altLang="en-US" dirty="0"/>
              <a:t>例如學校點名簿，圈代表曠課，</a:t>
            </a:r>
            <a:r>
              <a:rPr lang="en-US" altLang="zh-TW" dirty="0"/>
              <a:t>X</a:t>
            </a:r>
            <a:r>
              <a:rPr lang="zh-TW" altLang="en-US" dirty="0"/>
              <a:t>代表沒來，那學務處的人一看就知道說他是曠課，如果你今天畫了一朵花，也沒跟人家說這朵花是甚麼意思，就沒人可以看懂了。</a:t>
            </a:r>
            <a:endParaRPr lang="en-US" altLang="zh-TW" dirty="0"/>
          </a:p>
          <a:p>
            <a:r>
              <a:rPr lang="zh-TW" altLang="en-US" dirty="0"/>
              <a:t>所以問什麼說典型，就是你不一定要照這樣來排，你開心你想把</a:t>
            </a:r>
            <a:r>
              <a:rPr lang="en-US" altLang="zh-TW" dirty="0"/>
              <a:t>&lt;footer&gt;</a:t>
            </a:r>
            <a:r>
              <a:rPr lang="zh-TW" altLang="en-US" dirty="0"/>
              <a:t>放在最上面也沒人管你，但別人可能會討厭你。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819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</a:t>
            </a:r>
            <a:r>
              <a:rPr lang="en-US" altLang="zh-TW" dirty="0"/>
              <a:t>HTML</a:t>
            </a:r>
            <a:r>
              <a:rPr lang="zh-TW" altLang="en-US" dirty="0"/>
              <a:t>是透過標籤來說明的嘛 所以說 我們會有很多很多的標籤 那我們來認識第一個標籤，他是叫做</a:t>
            </a:r>
            <a:r>
              <a:rPr lang="en-US" altLang="zh-TW" dirty="0"/>
              <a:t>h1~h6 </a:t>
            </a:r>
            <a:r>
              <a:rPr lang="zh-TW" altLang="en-US" dirty="0"/>
              <a:t>是我們常用的標題 依照大小</a:t>
            </a:r>
            <a:r>
              <a:rPr lang="en-US" altLang="zh-TW" dirty="0"/>
              <a:t>1</a:t>
            </a:r>
            <a:r>
              <a:rPr lang="zh-TW" altLang="en-US" dirty="0"/>
              <a:t>最大</a:t>
            </a:r>
            <a:r>
              <a:rPr lang="en-US" altLang="zh-TW" dirty="0"/>
              <a:t>6</a:t>
            </a:r>
            <a:r>
              <a:rPr lang="zh-TW" altLang="en-US" dirty="0"/>
              <a:t>最小</a:t>
            </a:r>
            <a:endParaRPr lang="en-US" altLang="zh-TW" dirty="0"/>
          </a:p>
          <a:p>
            <a:r>
              <a:rPr lang="en-US" altLang="zh-TW" dirty="0"/>
              <a:t>h1</a:t>
            </a:r>
            <a:r>
              <a:rPr lang="zh-TW" altLang="en-US" dirty="0"/>
              <a:t>要多大，這些都是瀏覽器自己預設的，之後我們可以自己更改，那你知道可以用什麼語言改嗎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054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762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 </a:t>
            </a:r>
            <a:r>
              <a:rPr lang="en-US" altLang="zh-TW" dirty="0"/>
              <a:t>body</a:t>
            </a:r>
            <a:r>
              <a:rPr lang="zh-TW" altLang="en-US" dirty="0"/>
              <a:t>裡面是要放網頁的內容嘛 那你覺得 剛剛的</a:t>
            </a:r>
            <a:r>
              <a:rPr lang="en-US" altLang="zh-TW" dirty="0"/>
              <a:t>h1</a:t>
            </a:r>
            <a:r>
              <a:rPr lang="zh-TW" altLang="en-US" dirty="0"/>
              <a:t>應該要放在哪裡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5733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我們再回到剛剛的網頁，有沒有發現上面有一個</a:t>
            </a:r>
            <a:r>
              <a:rPr lang="en-US" altLang="zh-TW" dirty="0"/>
              <a:t>YouTube</a:t>
            </a:r>
            <a:r>
              <a:rPr lang="zh-TW" altLang="en-US" dirty="0"/>
              <a:t> 這個也是寫在</a:t>
            </a:r>
            <a:r>
              <a:rPr lang="en-US" altLang="zh-TW" dirty="0"/>
              <a:t>HTML</a:t>
            </a:r>
            <a:r>
              <a:rPr lang="zh-TW" altLang="en-US" dirty="0"/>
              <a:t>裡面的，那妳覺得她應該會寫在哪裡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083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 </a:t>
            </a:r>
            <a:r>
              <a:rPr lang="en-US" altLang="zh-TW" dirty="0"/>
              <a:t>body</a:t>
            </a:r>
            <a:r>
              <a:rPr lang="zh-TW" altLang="en-US" dirty="0"/>
              <a:t>裡面是要放網頁的內容嘛 那你覺得 剛剛的</a:t>
            </a:r>
            <a:r>
              <a:rPr lang="en-US" altLang="zh-TW" dirty="0"/>
              <a:t>h1</a:t>
            </a:r>
            <a:r>
              <a:rPr lang="zh-TW" altLang="en-US" dirty="0"/>
              <a:t>應該要放在哪裡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184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對於我來說，網頁是提供人們訊息、資訊的，你看像現在有很多的線上課程，都是透過網頁去呈現，才得以讓更多的人學習，而設計就是讓人家可以更加清楚、明瞭的了解資訊。</a:t>
            </a:r>
            <a:endParaRPr lang="en-US" altLang="zh-TW" dirty="0"/>
          </a:p>
          <a:p>
            <a:r>
              <a:rPr lang="zh-TW" altLang="en-US" dirty="0"/>
              <a:t>這是我喜歡網頁的理由，講貼近自己一點的話，例如面試，你有很多的</a:t>
            </a:r>
            <a:r>
              <a:rPr lang="en-US" altLang="zh-TW" dirty="0"/>
              <a:t>python</a:t>
            </a:r>
            <a:r>
              <a:rPr lang="zh-TW" altLang="en-US" dirty="0"/>
              <a:t>作品，作品集也要透過網頁去呈現的對吧，如果會網頁設計，你就可以讓別人更方便，更清楚的知道你自己。</a:t>
            </a:r>
            <a:endParaRPr lang="en-US" altLang="zh-TW" dirty="0"/>
          </a:p>
          <a:p>
            <a:r>
              <a:rPr lang="zh-TW" altLang="en-US"/>
              <a:t>設計的話就是能夠讓別人更清楚明顯的取得資訊。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968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那我們來看一下典型的主體架構大概是長這樣，當然你想要左邊的</a:t>
            </a:r>
            <a:r>
              <a:rPr lang="en-US" altLang="zh-TW" dirty="0"/>
              <a:t>&lt;nav&gt;</a:t>
            </a:r>
            <a:r>
              <a:rPr lang="zh-TW" altLang="en-US" dirty="0"/>
              <a:t>換成</a:t>
            </a:r>
            <a:r>
              <a:rPr lang="en-US" altLang="zh-TW" dirty="0"/>
              <a:t>&lt;menu&gt;</a:t>
            </a:r>
            <a:r>
              <a:rPr lang="zh-TW" altLang="en-US" dirty="0"/>
              <a:t>也可以換成</a:t>
            </a:r>
            <a:r>
              <a:rPr lang="en-US" altLang="zh-TW" dirty="0"/>
              <a:t>&lt;hamburger&gt;</a:t>
            </a:r>
            <a:r>
              <a:rPr lang="zh-TW" altLang="en-US" dirty="0"/>
              <a:t>也可以，只是會被別人討厭，我們回去看一下</a:t>
            </a:r>
            <a:r>
              <a:rPr lang="en-US" altLang="zh-TW" dirty="0"/>
              <a:t>YT</a:t>
            </a:r>
            <a:r>
              <a:rPr lang="zh-TW" altLang="en-US" dirty="0"/>
              <a:t>他怎麼寫的</a:t>
            </a:r>
            <a:endParaRPr lang="en-US" altLang="zh-TW" dirty="0"/>
          </a:p>
          <a:p>
            <a:r>
              <a:rPr lang="zh-TW" altLang="en-US" dirty="0"/>
              <a:t>你看他的標籤也不是用這樣的架構，不過就是要寫的人看得懂的，講這麼多，就是想要表達，標籤是可以自訂的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3758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你看其實</a:t>
            </a:r>
            <a:r>
              <a:rPr lang="en-US" altLang="zh-TW" dirty="0" err="1"/>
              <a:t>youtube</a:t>
            </a:r>
            <a:r>
              <a:rPr lang="zh-TW" altLang="en-US" dirty="0"/>
              <a:t>裡面的標籤，也都不是我們這裡所列的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0688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468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4365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選擇器（</a:t>
            </a:r>
            <a:r>
              <a:rPr lang="en-US" altLang="zh-TW" b="1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Selector</a:t>
            </a:r>
            <a:r>
              <a:rPr lang="zh-TW" altLang="en-US" b="1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2883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我們說 </a:t>
            </a:r>
            <a:r>
              <a:rPr lang="en-US" altLang="zh-TW" dirty="0"/>
              <a:t>style</a:t>
            </a:r>
            <a:r>
              <a:rPr lang="zh-TW" altLang="en-US" dirty="0"/>
              <a:t>裡面可以放</a:t>
            </a:r>
            <a:r>
              <a:rPr lang="en-US" altLang="zh-TW" dirty="0" err="1"/>
              <a:t>css</a:t>
            </a:r>
            <a:r>
              <a:rPr lang="zh-TW" altLang="en-US" dirty="0"/>
              <a:t>樣式嘛 阿我們說 </a:t>
            </a:r>
            <a:r>
              <a:rPr lang="en-US" altLang="zh-TW" dirty="0" err="1"/>
              <a:t>css</a:t>
            </a:r>
            <a:r>
              <a:rPr lang="zh-TW" altLang="en-US" dirty="0"/>
              <a:t>就是改變它的外觀，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212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1873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等等會講第三種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11811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5~10mins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8045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8267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平常會看什麼網頁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應該很常看影片吧，我們拿</a:t>
            </a:r>
            <a:r>
              <a:rPr lang="en-US" altLang="zh-TW" dirty="0"/>
              <a:t>YouTube</a:t>
            </a:r>
            <a:r>
              <a:rPr lang="zh-TW" altLang="en-US" dirty="0"/>
              <a:t>的網頁來看看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661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我們把這個網頁存下來看看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464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觀察一下有什麼東西被我們存下來了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.html</a:t>
            </a:r>
            <a:r>
              <a:rPr lang="zh-TW" altLang="en-US" dirty="0"/>
              <a:t>的檔案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File</a:t>
            </a:r>
            <a:r>
              <a:rPr lang="zh-TW" altLang="en-US" dirty="0"/>
              <a:t>夾裡面有</a:t>
            </a:r>
            <a:r>
              <a:rPr lang="en-US" altLang="zh-TW" dirty="0"/>
              <a:t>.jpg</a:t>
            </a:r>
            <a:r>
              <a:rPr lang="zh-TW" altLang="en-US" dirty="0"/>
              <a:t>、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檔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333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那我們試著點點看這個</a:t>
            </a:r>
            <a:r>
              <a:rPr lang="en-US" altLang="zh-TW" dirty="0"/>
              <a:t>.html</a:t>
            </a:r>
            <a:r>
              <a:rPr lang="zh-TW" altLang="en-US" dirty="0"/>
              <a:t>的檔案，可以注意一下他的網址列，這個</a:t>
            </a:r>
            <a:r>
              <a:rPr lang="en-US" altLang="zh-TW" dirty="0" err="1"/>
              <a:t>url</a:t>
            </a:r>
            <a:r>
              <a:rPr lang="zh-TW" altLang="en-US" dirty="0"/>
              <a:t>是不是跟我們剛剛線上開不太一樣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那我們點一個影片進去，你會發現他無法讀取，先知道有這回事就好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4948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還記得剛剛我們下載的時候有看到什麼檔案</a:t>
            </a:r>
            <a:r>
              <a:rPr lang="en-US" altLang="zh-TW" dirty="0"/>
              <a:t>? </a:t>
            </a:r>
            <a:r>
              <a:rPr lang="zh-TW" altLang="en-US" dirty="0"/>
              <a:t>在</a:t>
            </a:r>
            <a:r>
              <a:rPr lang="en-US" altLang="zh-TW" dirty="0"/>
              <a:t>file</a:t>
            </a:r>
            <a:r>
              <a:rPr lang="zh-TW" altLang="en-US" dirty="0"/>
              <a:t>夾裡面有什麼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有個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檔案、</a:t>
            </a:r>
            <a:r>
              <a:rPr lang="en-US" altLang="zh-TW" dirty="0"/>
              <a:t>images</a:t>
            </a:r>
          </a:p>
          <a:p>
            <a:r>
              <a:rPr lang="zh-TW" altLang="en-US" dirty="0"/>
              <a:t>然後我們再回來看一下網頁上，</a:t>
            </a:r>
            <a:endParaRPr lang="en-US" altLang="zh-TW" dirty="0"/>
          </a:p>
          <a:p>
            <a:r>
              <a:rPr lang="zh-TW" altLang="en-US" dirty="0"/>
              <a:t>網頁上有什麼</a:t>
            </a:r>
            <a:r>
              <a:rPr lang="en-US" altLang="zh-TW" dirty="0"/>
              <a:t>?</a:t>
            </a:r>
            <a:r>
              <a:rPr lang="zh-TW" altLang="en-US" dirty="0"/>
              <a:t>  圖片、文字  </a:t>
            </a:r>
            <a:endParaRPr lang="en-US" altLang="zh-TW" dirty="0"/>
          </a:p>
          <a:p>
            <a:r>
              <a:rPr lang="zh-TW" altLang="en-US" dirty="0"/>
              <a:t>那你有發現文字有什麼不一樣嗎</a:t>
            </a:r>
            <a:r>
              <a:rPr lang="en-US" altLang="zh-TW" dirty="0"/>
              <a:t>?(</a:t>
            </a:r>
            <a:r>
              <a:rPr lang="zh-TW" altLang="en-US" dirty="0"/>
              <a:t>大小、顏色之分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那圖片呢</a:t>
            </a:r>
            <a:r>
              <a:rPr lang="en-US" altLang="zh-TW" dirty="0"/>
              <a:t>?</a:t>
            </a:r>
            <a:r>
              <a:rPr lang="zh-TW" altLang="en-US" dirty="0"/>
              <a:t> 圖片有什麼不一樣 </a:t>
            </a:r>
            <a:r>
              <a:rPr lang="en-US" altLang="zh-TW" dirty="0"/>
              <a:t>(</a:t>
            </a:r>
            <a:r>
              <a:rPr lang="zh-TW" altLang="en-US" dirty="0"/>
              <a:t>有方的、圓的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再找找 左邊</a:t>
            </a:r>
            <a:r>
              <a:rPr lang="en-US" altLang="zh-TW" dirty="0"/>
              <a:t>icon</a:t>
            </a:r>
            <a:r>
              <a:rPr lang="zh-TW" altLang="en-US" dirty="0"/>
              <a:t> 點下去是不是也會有不一樣的顏色</a:t>
            </a:r>
            <a:endParaRPr lang="en-US" altLang="zh-TW" dirty="0"/>
          </a:p>
          <a:p>
            <a:r>
              <a:rPr lang="zh-TW" altLang="en-US" dirty="0"/>
              <a:t>那你可以幫我觀察一下整個網頁的擺放方式嗎</a:t>
            </a:r>
            <a:r>
              <a:rPr lang="en-US" altLang="zh-TW" dirty="0"/>
              <a:t>?</a:t>
            </a:r>
            <a:r>
              <a:rPr lang="zh-TW" altLang="en-US" dirty="0"/>
              <a:t> 描述的越清楚越好，例如我看到這個</a:t>
            </a:r>
            <a:r>
              <a:rPr lang="en-US" altLang="zh-TW" dirty="0"/>
              <a:t>logo</a:t>
            </a:r>
            <a:r>
              <a:rPr lang="zh-TW" altLang="en-US" dirty="0"/>
              <a:t>的左邊有一個三條線的漢堡，右邊有一個</a:t>
            </a:r>
            <a:r>
              <a:rPr lang="en-US" altLang="zh-TW" dirty="0"/>
              <a:t>search bar</a:t>
            </a:r>
            <a:r>
              <a:rPr lang="zh-TW" altLang="en-US" dirty="0"/>
              <a:t>， </a:t>
            </a:r>
            <a:r>
              <a:rPr lang="en-US" altLang="zh-TW" dirty="0"/>
              <a:t>search bar</a:t>
            </a:r>
            <a:r>
              <a:rPr lang="zh-TW" altLang="en-US" dirty="0"/>
              <a:t>右邊又有什麼</a:t>
            </a:r>
            <a:endParaRPr lang="en-US" altLang="zh-TW" dirty="0"/>
          </a:p>
          <a:p>
            <a:r>
              <a:rPr lang="zh-TW" altLang="en-US" dirty="0"/>
              <a:t>左邊有一個選單，選單的排列方式，右邊有一堆影片，影片的排列方式</a:t>
            </a:r>
            <a:endParaRPr lang="en-US" altLang="zh-TW" dirty="0"/>
          </a:p>
          <a:p>
            <a:r>
              <a:rPr lang="zh-TW" altLang="en-US" dirty="0"/>
              <a:t>我為甚麼要問這些呢</a:t>
            </a:r>
            <a:r>
              <a:rPr lang="en-US" altLang="zh-TW" dirty="0"/>
              <a:t>?</a:t>
            </a:r>
            <a:r>
              <a:rPr lang="zh-TW" altLang="en-US" dirty="0"/>
              <a:t> 因為這些都是網頁組成最基本的東西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097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其實網頁就像布置房間一樣，哪裡要擺什麼，邊邊要擺床，床的右邊要擺書櫃，書櫃要黑色的，書櫃上要放小夜燈</a:t>
            </a:r>
            <a:r>
              <a:rPr lang="en-US" altLang="zh-TW" dirty="0"/>
              <a:t>….</a:t>
            </a:r>
          </a:p>
          <a:p>
            <a:endParaRPr lang="en-US" altLang="zh-TW" dirty="0"/>
          </a:p>
          <a:p>
            <a:r>
              <a:rPr lang="zh-TW" altLang="en-US" dirty="0"/>
              <a:t>你剛剛看到的左邊是一個</a:t>
            </a:r>
            <a:r>
              <a:rPr lang="en-US" altLang="zh-TW" dirty="0"/>
              <a:t>menu</a:t>
            </a:r>
            <a:r>
              <a:rPr lang="zh-TW" altLang="en-US" dirty="0"/>
              <a:t>、右邊是放影片、然後影片是往右排列的、右上角有一個使用者的頭像，這些圖片、文字擺放位置 ，就是由</a:t>
            </a:r>
            <a:r>
              <a:rPr lang="en-US" altLang="zh-TW" dirty="0"/>
              <a:t>html</a:t>
            </a:r>
            <a:r>
              <a:rPr lang="zh-TW" altLang="en-US" dirty="0"/>
              <a:t>所控制的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這些 圖片的形狀不一樣、顏色不一樣、字的大小不一樣，這些東西都是由一個叫做</a:t>
            </a:r>
            <a:r>
              <a:rPr lang="en-US" altLang="zh-TW" dirty="0" err="1"/>
              <a:t>css</a:t>
            </a:r>
            <a:r>
              <a:rPr lang="zh-TW" altLang="en-US" dirty="0"/>
              <a:t>的語言來去控制的</a:t>
            </a:r>
            <a:endParaRPr lang="en-US" altLang="zh-TW" dirty="0"/>
          </a:p>
          <a:p>
            <a:r>
              <a:rPr lang="zh-TW" altLang="en-US" dirty="0"/>
              <a:t>那我們點擊影片可以進去到撥放影片，這就是</a:t>
            </a:r>
            <a:r>
              <a:rPr lang="en-US" altLang="zh-TW" dirty="0"/>
              <a:t>JS</a:t>
            </a:r>
            <a:r>
              <a:rPr lang="zh-TW" altLang="en-US" dirty="0"/>
              <a:t>所控制的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像你剛剛說的那三個語言，就是組成網頁最基本的三個語言，有了這三個，網頁才可以像你看得得這樣漂漂亮亮的、然後可以使用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570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現在有三個狀態，你覺得他們分別是</a:t>
            </a:r>
            <a:r>
              <a:rPr lang="en-US" altLang="zh-TW" dirty="0"/>
              <a:t>html.css.js</a:t>
            </a:r>
            <a:r>
              <a:rPr lang="zh-TW" altLang="en-US" dirty="0"/>
              <a:t>的哪個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我們是以</a:t>
            </a:r>
            <a:r>
              <a:rPr lang="en-US" altLang="zh-TW" dirty="0"/>
              <a:t>html</a:t>
            </a:r>
            <a:r>
              <a:rPr lang="zh-TW" altLang="en-US" dirty="0"/>
              <a:t>為網頁的主要架構，如果沒有人，那怎麼替他穿衣服對吧</a:t>
            </a:r>
            <a:r>
              <a:rPr lang="en-US" altLang="zh-TW" dirty="0"/>
              <a:t>!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241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7346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581400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  <a:lvl2pPr>
              <a:defRPr baseline="0">
                <a:latin typeface="Consolas" panose="020B0609020204030204" pitchFamily="49" charset="0"/>
              </a:defRPr>
            </a:lvl2pPr>
            <a:lvl3pPr>
              <a:defRPr baseline="0">
                <a:latin typeface="Consolas" panose="020B0609020204030204" pitchFamily="49" charset="0"/>
              </a:defRPr>
            </a:lvl3pPr>
            <a:lvl4pPr>
              <a:defRPr baseline="0">
                <a:latin typeface="Consolas" panose="020B0609020204030204" pitchFamily="49" charset="0"/>
              </a:defRPr>
            </a:lvl4pPr>
            <a:lvl5pPr>
              <a:defRPr baseline="0">
                <a:latin typeface="Consolas" panose="020B0609020204030204" pitchFamily="49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87DE6118-2437-4B30-8E3C-4D2BE6020583}" type="datetimeFigureOut">
              <a:rPr lang="en-US" smtClean="0"/>
              <a:pPr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748DE1C-BD53-4770-A457-DC45A1278D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734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581400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  <a:lvl2pPr>
              <a:defRPr baseline="0">
                <a:latin typeface="Consolas" panose="020B0609020204030204" pitchFamily="49" charset="0"/>
              </a:defRPr>
            </a:lvl2pPr>
            <a:lvl3pPr>
              <a:defRPr baseline="0">
                <a:latin typeface="Consolas" panose="020B0609020204030204" pitchFamily="49" charset="0"/>
              </a:defRPr>
            </a:lvl3pPr>
            <a:lvl4pPr>
              <a:defRPr baseline="0">
                <a:latin typeface="Consolas" panose="020B0609020204030204" pitchFamily="49" charset="0"/>
              </a:defRPr>
            </a:lvl4pPr>
            <a:lvl5pPr>
              <a:defRPr baseline="0">
                <a:latin typeface="Consolas" panose="020B0609020204030204" pitchFamily="49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87DE6118-2437-4B30-8E3C-4D2BE6020583}" type="datetimeFigureOut">
              <a:rPr lang="en-US" smtClean="0"/>
              <a:pPr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55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headings.as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links.asp" TargetMode="External"/><Relationship Id="rId2" Type="http://schemas.openxmlformats.org/officeDocument/2006/relationships/hyperlink" Target="https://www.w3schools.com/html/html_styles.asp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5_semantic_elements.as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hyperlink" Target="https://www.fooish.com/javascript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s.as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form_attributes.asp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w3schools.com/css/css_border.asp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w3schools.com/css/css3_buttons.asp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developer.mozilla.org/zh-CN/docs/Web/CSS/posi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672C7D-43D2-49D0-B8E5-BEA9674DEA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網頁設計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043506C-995C-4C77-8B99-AFBECDDE6B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00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95AC39-18B8-45E1-9AEE-429C23627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1389B2-1B05-4FF8-B6D7-2F87CFB8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51" y="-4124"/>
            <a:ext cx="12192000" cy="3664730"/>
          </a:xfrm>
          <a:prstGeom prst="rect">
            <a:avLst/>
          </a:prstGeom>
        </p:spPr>
      </p:pic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56C4993A-A1E9-4BD0-A4AD-FB0299033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87C981E-47EE-42DF-8F38-A4425B779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660606"/>
            <a:ext cx="12192000" cy="306399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9811070-4060-4DA0-80B1-2FB08519E1D0}"/>
              </a:ext>
            </a:extLst>
          </p:cNvPr>
          <p:cNvSpPr/>
          <p:nvPr/>
        </p:nvSpPr>
        <p:spPr>
          <a:xfrm>
            <a:off x="593889" y="-4124"/>
            <a:ext cx="3695307" cy="40005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FD06067-E148-463E-8F60-769BC1F3EF94}"/>
              </a:ext>
            </a:extLst>
          </p:cNvPr>
          <p:cNvSpPr/>
          <p:nvPr/>
        </p:nvSpPr>
        <p:spPr>
          <a:xfrm>
            <a:off x="443060" y="3605518"/>
            <a:ext cx="3695307" cy="40005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65ED55C-04DA-4E72-BF53-6EEEAEE3213E}"/>
              </a:ext>
            </a:extLst>
          </p:cNvPr>
          <p:cNvSpPr/>
          <p:nvPr/>
        </p:nvSpPr>
        <p:spPr>
          <a:xfrm>
            <a:off x="3412503" y="4992576"/>
            <a:ext cx="2564091" cy="173202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767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86762-885C-4B18-94FE-6E6C8933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頁面上有什麼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C3F9B4-C2D5-41CE-AF99-81BC91E18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50272AE-4087-4E59-A5C2-A043C7B32C20}"/>
              </a:ext>
            </a:extLst>
          </p:cNvPr>
          <p:cNvSpPr txBox="1"/>
          <p:nvPr/>
        </p:nvSpPr>
        <p:spPr>
          <a:xfrm>
            <a:off x="6679978" y="481647"/>
            <a:ext cx="299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內容有什麼不同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擺放方式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4F02546-7A1F-4187-BE03-5165B9E71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330373"/>
            <a:ext cx="9811265" cy="5263335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FAC5EA80-92FA-482C-9A21-BEC0C62ED5B7}"/>
              </a:ext>
            </a:extLst>
          </p:cNvPr>
          <p:cNvGrpSpPr/>
          <p:nvPr/>
        </p:nvGrpSpPr>
        <p:grpSpPr>
          <a:xfrm>
            <a:off x="1371600" y="1275821"/>
            <a:ext cx="8595360" cy="2732299"/>
            <a:chOff x="1371600" y="1275821"/>
            <a:chExt cx="8595360" cy="2732299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4939E94-646F-4D4D-A869-F7007DF7E5F3}"/>
                </a:ext>
              </a:extLst>
            </p:cNvPr>
            <p:cNvSpPr/>
            <p:nvPr/>
          </p:nvSpPr>
          <p:spPr>
            <a:xfrm>
              <a:off x="1371600" y="1275821"/>
              <a:ext cx="1581665" cy="318952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DC722D7B-0CEF-4D33-AFEB-94A5CF6F4C7C}"/>
                </a:ext>
              </a:extLst>
            </p:cNvPr>
            <p:cNvSpPr/>
            <p:nvPr/>
          </p:nvSpPr>
          <p:spPr>
            <a:xfrm>
              <a:off x="2953265" y="2246954"/>
              <a:ext cx="2070148" cy="1180287"/>
            </a:xfrm>
            <a:prstGeom prst="roundRect">
              <a:avLst>
                <a:gd name="adj" fmla="val 6983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84517FB2-B4E4-4CB8-B2D4-9B45B557431E}"/>
                </a:ext>
              </a:extLst>
            </p:cNvPr>
            <p:cNvSpPr/>
            <p:nvPr/>
          </p:nvSpPr>
          <p:spPr>
            <a:xfrm>
              <a:off x="2953265" y="3427241"/>
              <a:ext cx="2070148" cy="504718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629E8F77-DF43-47B2-8311-824617815742}"/>
                </a:ext>
              </a:extLst>
            </p:cNvPr>
            <p:cNvSpPr/>
            <p:nvPr/>
          </p:nvSpPr>
          <p:spPr>
            <a:xfrm>
              <a:off x="1615440" y="2024640"/>
              <a:ext cx="8351520" cy="16923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向下 12">
              <a:extLst>
                <a:ext uri="{FF2B5EF4-FFF2-40B4-BE49-F238E27FC236}">
                  <a16:creationId xmlns:a16="http://schemas.microsoft.com/office/drawing/2014/main" id="{951B518C-B279-4964-9982-380ACB7B0B1D}"/>
                </a:ext>
              </a:extLst>
            </p:cNvPr>
            <p:cNvSpPr/>
            <p:nvPr/>
          </p:nvSpPr>
          <p:spPr>
            <a:xfrm>
              <a:off x="2308860" y="2460053"/>
              <a:ext cx="297180" cy="154806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61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4AEDBF-7340-44BF-B592-64093DA4D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82" y="1756890"/>
            <a:ext cx="10555548" cy="886028"/>
          </a:xfrm>
        </p:spPr>
        <p:txBody>
          <a:bodyPr/>
          <a:lstStyle/>
          <a:p>
            <a:r>
              <a:rPr lang="en-US" altLang="zh-TW" sz="5400" dirty="0"/>
              <a:t>HTML</a:t>
            </a:r>
            <a:r>
              <a:rPr lang="zh-TW" altLang="en-US" sz="5400" dirty="0"/>
              <a:t> </a:t>
            </a:r>
            <a:r>
              <a:rPr lang="en-US" altLang="zh-TW" sz="5400" dirty="0"/>
              <a:t>&amp;</a:t>
            </a:r>
            <a:r>
              <a:rPr lang="zh-TW" altLang="en-US" sz="5400" dirty="0"/>
              <a:t> </a:t>
            </a:r>
            <a:r>
              <a:rPr lang="en-US" altLang="zh-TW" sz="5400" dirty="0"/>
              <a:t>CSS</a:t>
            </a:r>
            <a:r>
              <a:rPr lang="zh-TW" altLang="en-US" sz="5400" dirty="0"/>
              <a:t> </a:t>
            </a:r>
            <a:r>
              <a:rPr lang="en-US" altLang="zh-TW" sz="5400" dirty="0"/>
              <a:t>&amp;</a:t>
            </a:r>
            <a:r>
              <a:rPr lang="zh-TW" altLang="en-US" sz="5400" dirty="0"/>
              <a:t> </a:t>
            </a:r>
            <a:r>
              <a:rPr lang="en-US" altLang="zh-TW" sz="5400" dirty="0" err="1"/>
              <a:t>Javascript</a:t>
            </a:r>
            <a:endParaRPr lang="zh-TW" altLang="en-US" sz="5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F2FCE1D-8B5A-44AF-A681-F82629163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518" y="1158997"/>
            <a:ext cx="6831673" cy="562455"/>
          </a:xfrm>
        </p:spPr>
        <p:txBody>
          <a:bodyPr/>
          <a:lstStyle/>
          <a:p>
            <a:r>
              <a:rPr lang="zh-TW" altLang="en-US" dirty="0"/>
              <a:t>網頁鐵三角</a:t>
            </a:r>
          </a:p>
        </p:txBody>
      </p:sp>
      <p:pic>
        <p:nvPicPr>
          <p:cNvPr id="1026" name="Picture 2" descr="網頁新手入門：初探網頁架構和前後端語言. 程式麻瓜的程式知識課（二） | by Cheng-Wei Hu | 胡程維| AppWorks School  | Medium">
            <a:extLst>
              <a:ext uri="{FF2B5EF4-FFF2-40B4-BE49-F238E27FC236}">
                <a16:creationId xmlns:a16="http://schemas.microsoft.com/office/drawing/2014/main" id="{41324DC4-5327-4BE9-B17D-0005DFD3D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243" y="2678356"/>
            <a:ext cx="4338221" cy="254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副標題 2">
            <a:extLst>
              <a:ext uri="{FF2B5EF4-FFF2-40B4-BE49-F238E27FC236}">
                <a16:creationId xmlns:a16="http://schemas.microsoft.com/office/drawing/2014/main" id="{8F7D3E05-9DEB-4795-8CA0-B22D3A800BB0}"/>
              </a:ext>
            </a:extLst>
          </p:cNvPr>
          <p:cNvSpPr txBox="1">
            <a:spLocks/>
          </p:cNvSpPr>
          <p:nvPr/>
        </p:nvSpPr>
        <p:spPr>
          <a:xfrm>
            <a:off x="3792243" y="5136548"/>
            <a:ext cx="1490455" cy="103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網頁內容</a:t>
            </a:r>
            <a:endParaRPr lang="en-US" altLang="zh-TW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位置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DA4FAAEB-5A87-4FBE-B730-3C2A91A194BF}"/>
              </a:ext>
            </a:extLst>
          </p:cNvPr>
          <p:cNvSpPr txBox="1">
            <a:spLocks/>
          </p:cNvSpPr>
          <p:nvPr/>
        </p:nvSpPr>
        <p:spPr>
          <a:xfrm>
            <a:off x="5216125" y="5136548"/>
            <a:ext cx="1490455" cy="103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樣式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;</a:t>
            </a:r>
          </a:p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外觀</a:t>
            </a: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ED3562E-C7AE-4B4F-B5D6-2D493C81DDCC}"/>
              </a:ext>
            </a:extLst>
          </p:cNvPr>
          <p:cNvSpPr txBox="1">
            <a:spLocks/>
          </p:cNvSpPr>
          <p:nvPr/>
        </p:nvSpPr>
        <p:spPr>
          <a:xfrm>
            <a:off x="6706580" y="5136548"/>
            <a:ext cx="1490455" cy="56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動作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動態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zh-TW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058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People Vectors, 258,000+ Images in AI, EPS format">
            <a:extLst>
              <a:ext uri="{FF2B5EF4-FFF2-40B4-BE49-F238E27FC236}">
                <a16:creationId xmlns:a16="http://schemas.microsoft.com/office/drawing/2014/main" id="{EDD4921B-2808-4CA5-8CBC-FC593FE41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221" b="85132" l="79712" r="97604">
                        <a14:foregroundMark x1="79872" y1="25420" x2="80142" y2="33512"/>
                        <a14:foregroundMark x1="82710" y1="36051" x2="86581" y2="37650"/>
                        <a14:foregroundMark x1="86581" y1="37650" x2="85304" y2="66906"/>
                        <a14:foregroundMark x1="87854" y1="39227" x2="88978" y2="33094"/>
                        <a14:foregroundMark x1="87220" y1="42686" x2="87749" y2="39797"/>
                        <a14:foregroundMark x1="88774" y1="37274" x2="88498" y2="42926"/>
                        <a14:foregroundMark x1="88978" y1="33094" x2="88851" y2="35700"/>
                        <a14:foregroundMark x1="88498" y1="42926" x2="90415" y2="52758"/>
                        <a14:foregroundMark x1="90415" y1="52758" x2="90895" y2="65707"/>
                        <a14:foregroundMark x1="86901" y1="29017" x2="88658" y2="29257"/>
                        <a14:foregroundMark x1="91534" y1="37890" x2="94569" y2="46283"/>
                        <a14:foregroundMark x1="94569" y1="46283" x2="92013" y2="56355"/>
                        <a14:foregroundMark x1="87540" y1="48441" x2="84505" y2="85132"/>
                        <a14:foregroundMark x1="89936" y1="53477" x2="90575" y2="82254"/>
                        <a14:foregroundMark x1="90575" y1="82254" x2="90895" y2="82734"/>
                        <a14:backgroundMark x1="81150" y1="35731" x2="81949" y2="33094"/>
                        <a14:backgroundMark x1="80671" y1="34053" x2="82268" y2="35012"/>
                        <a14:backgroundMark x1="80511" y1="33333" x2="80831" y2="34772"/>
                        <a14:backgroundMark x1="81949" y1="35971" x2="82907" y2="35492"/>
                        <a14:backgroundMark x1="81310" y1="35731" x2="82268" y2="35731"/>
                        <a14:backgroundMark x1="88978" y1="35252" x2="89617" y2="342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482" t="16975" b="8375"/>
          <a:stretch/>
        </p:blipFill>
        <p:spPr bwMode="auto">
          <a:xfrm>
            <a:off x="4916516" y="1735278"/>
            <a:ext cx="2141753" cy="472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6CF492D7-0B72-4140-A22C-66B1806ECB9B}"/>
              </a:ext>
            </a:extLst>
          </p:cNvPr>
          <p:cNvGrpSpPr/>
          <p:nvPr/>
        </p:nvGrpSpPr>
        <p:grpSpPr>
          <a:xfrm>
            <a:off x="1811620" y="2674690"/>
            <a:ext cx="1286256" cy="3160776"/>
            <a:chOff x="5388864" y="2706624"/>
            <a:chExt cx="1286256" cy="3160776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670E5089-99AB-4D94-A1A1-D3A76AC77EE3}"/>
                </a:ext>
              </a:extLst>
            </p:cNvPr>
            <p:cNvSpPr/>
            <p:nvPr/>
          </p:nvSpPr>
          <p:spPr>
            <a:xfrm>
              <a:off x="5933209" y="2795155"/>
              <a:ext cx="436418" cy="4364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2E951DA-2939-42FA-ACAC-3FFD7C676CF2}"/>
                </a:ext>
              </a:extLst>
            </p:cNvPr>
            <p:cNvCxnSpPr/>
            <p:nvPr/>
          </p:nvCxnSpPr>
          <p:spPr>
            <a:xfrm>
              <a:off x="6163056" y="3231573"/>
              <a:ext cx="0" cy="11338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27D5894-38D3-4A93-B3B8-881724404939}"/>
                </a:ext>
              </a:extLst>
            </p:cNvPr>
            <p:cNvCxnSpPr/>
            <p:nvPr/>
          </p:nvCxnSpPr>
          <p:spPr>
            <a:xfrm flipV="1">
              <a:off x="5839968" y="4365429"/>
              <a:ext cx="323088" cy="15019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3E5A0615-DC1C-4B85-A6A2-852FD1593E17}"/>
                </a:ext>
              </a:extLst>
            </p:cNvPr>
            <p:cNvCxnSpPr/>
            <p:nvPr/>
          </p:nvCxnSpPr>
          <p:spPr>
            <a:xfrm flipH="1" flipV="1">
              <a:off x="6136048" y="4365429"/>
              <a:ext cx="292609" cy="15019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7D1DF050-3D81-409D-AD50-891F94F84228}"/>
                </a:ext>
              </a:extLst>
            </p:cNvPr>
            <p:cNvCxnSpPr/>
            <p:nvPr/>
          </p:nvCxnSpPr>
          <p:spPr>
            <a:xfrm flipH="1" flipV="1">
              <a:off x="5388864" y="3304310"/>
              <a:ext cx="725424" cy="1246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037D216E-C862-432B-A507-D31830AD755C}"/>
                </a:ext>
              </a:extLst>
            </p:cNvPr>
            <p:cNvCxnSpPr/>
            <p:nvPr/>
          </p:nvCxnSpPr>
          <p:spPr>
            <a:xfrm flipV="1">
              <a:off x="5388864" y="2706624"/>
              <a:ext cx="67056" cy="59768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56EFD67C-7A46-469D-B20F-E610EBB56DAD}"/>
                </a:ext>
              </a:extLst>
            </p:cNvPr>
            <p:cNvCxnSpPr/>
            <p:nvPr/>
          </p:nvCxnSpPr>
          <p:spPr>
            <a:xfrm>
              <a:off x="6211824" y="3429000"/>
              <a:ext cx="463296" cy="3870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A2D322A7-C127-4C7E-B209-2D2E8826F22D}"/>
                </a:ext>
              </a:extLst>
            </p:cNvPr>
            <p:cNvCxnSpPr/>
            <p:nvPr/>
          </p:nvCxnSpPr>
          <p:spPr>
            <a:xfrm flipV="1">
              <a:off x="6238702" y="3816096"/>
              <a:ext cx="436417" cy="6705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30" name="Picture 6" descr="People Walking Stock Illustrations – 68,492 People Walking Stock  Illustrations, Vectors &amp; Clipart - Dreamstime">
            <a:extLst>
              <a:ext uri="{FF2B5EF4-FFF2-40B4-BE49-F238E27FC236}">
                <a16:creationId xmlns:a16="http://schemas.microsoft.com/office/drawing/2014/main" id="{CAC3B0B9-EB7F-423F-B2DF-36E72E679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8875" r="51125">
                        <a14:foregroundMark x1="39375" y1="77000" x2="40329" y2="79862"/>
                        <a14:foregroundMark x1="44750" y1="81250" x2="47125" y2="83500"/>
                        <a14:foregroundMark x1="38875" y1="37500" x2="39375" y2="41750"/>
                        <a14:foregroundMark x1="43750" y1="25500" x2="44375" y2="38500"/>
                        <a14:foregroundMark x1="44375" y1="38500" x2="46000" y2="46500"/>
                        <a14:foregroundMark x1="42625" y1="58750" x2="41625" y2="69750"/>
                        <a14:backgroundMark x1="42000" y1="80500" x2="40500" y2="80000"/>
                        <a14:backgroundMark x1="40500" y1="80000" x2="41000" y2="81500"/>
                        <a14:backgroundMark x1="40750" y1="80000" x2="40375" y2="79750"/>
                        <a14:backgroundMark x1="40125" y1="80750" x2="41375" y2="7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67" r="47271"/>
          <a:stretch/>
        </p:blipFill>
        <p:spPr bwMode="auto">
          <a:xfrm>
            <a:off x="8939946" y="1874116"/>
            <a:ext cx="1513454" cy="516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E7D520F6-0EF4-4C79-8970-E6B8FBE73714}"/>
              </a:ext>
            </a:extLst>
          </p:cNvPr>
          <p:cNvSpPr txBox="1"/>
          <p:nvPr/>
        </p:nvSpPr>
        <p:spPr>
          <a:xfrm>
            <a:off x="1822850" y="1261736"/>
            <a:ext cx="1471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Html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A752FB8-F8D8-4C60-BC64-5BA08833CC87}"/>
              </a:ext>
            </a:extLst>
          </p:cNvPr>
          <p:cNvSpPr txBox="1"/>
          <p:nvPr/>
        </p:nvSpPr>
        <p:spPr>
          <a:xfrm>
            <a:off x="5176434" y="1261736"/>
            <a:ext cx="1471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CSS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97D26A3-9E1F-440C-98D5-E0554483A01D}"/>
              </a:ext>
            </a:extLst>
          </p:cNvPr>
          <p:cNvSpPr txBox="1"/>
          <p:nvPr/>
        </p:nvSpPr>
        <p:spPr>
          <a:xfrm>
            <a:off x="8680028" y="1166230"/>
            <a:ext cx="2251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JavaScript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7" name="星形: 五角 26">
            <a:extLst>
              <a:ext uri="{FF2B5EF4-FFF2-40B4-BE49-F238E27FC236}">
                <a16:creationId xmlns:a16="http://schemas.microsoft.com/office/drawing/2014/main" id="{34E1D68D-ADFE-4AB8-A7D4-B1BAAED86E93}"/>
              </a:ext>
            </a:extLst>
          </p:cNvPr>
          <p:cNvSpPr/>
          <p:nvPr/>
        </p:nvSpPr>
        <p:spPr>
          <a:xfrm>
            <a:off x="2051971" y="723691"/>
            <a:ext cx="580207" cy="597686"/>
          </a:xfrm>
          <a:prstGeom prst="star5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634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1" grpId="0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122B3E-FA32-4A3E-9F1A-C9E677F4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 </a:t>
            </a:r>
            <a:r>
              <a:rPr lang="en-US" altLang="zh-TW" dirty="0"/>
              <a:t>(F12)-&gt;</a:t>
            </a:r>
            <a:r>
              <a:rPr lang="zh-TW" altLang="en-US" dirty="0"/>
              <a:t> 看看網頁的架構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933732-46EB-41F2-8E71-3071D502C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A3E57B-170B-46F9-B612-99CF65145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81" y="1428750"/>
            <a:ext cx="10616682" cy="51092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042A04E-6027-40C2-A574-CF3A5B5A5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37" y="4247523"/>
            <a:ext cx="3642068" cy="261047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43A5520-50FC-4D59-BB39-B08D013E335E}"/>
              </a:ext>
            </a:extLst>
          </p:cNvPr>
          <p:cNvSpPr txBox="1"/>
          <p:nvPr/>
        </p:nvSpPr>
        <p:spPr>
          <a:xfrm>
            <a:off x="7860871" y="3601192"/>
            <a:ext cx="392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一個一個盒子組成</a:t>
            </a:r>
          </a:p>
        </p:txBody>
      </p:sp>
    </p:spTree>
    <p:extLst>
      <p:ext uri="{BB962C8B-B14F-4D97-AF65-F5344CB8AC3E}">
        <p14:creationId xmlns:p14="http://schemas.microsoft.com/office/powerpoint/2010/main" val="58539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1331FA9-8B48-4840-AB23-365E542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</a:t>
            </a:r>
            <a:r>
              <a:rPr lang="zh-TW" altLang="en-US" dirty="0"/>
              <a:t>網頁裡面有什麼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C85BDBE-0D09-4502-9220-92B1BE216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網頁有哪些主要的主成內容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網頁最重要的三個語言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分別控制什麼</a:t>
            </a:r>
            <a:r>
              <a:rPr lang="en-US" altLang="zh-TW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11662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27FB96-A39C-48AA-94C1-0655DC1D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什麼是</a:t>
            </a:r>
            <a:r>
              <a:rPr lang="en-US" altLang="zh-TW" dirty="0"/>
              <a:t>HTML?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1F58A8-CBE6-46B0-B492-1A1A5474E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27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178D54-03DC-417D-B1DB-51CD44E72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2856"/>
          </a:xfrm>
        </p:spPr>
        <p:txBody>
          <a:bodyPr>
            <a:normAutofit/>
          </a:bodyPr>
          <a:lstStyle/>
          <a:p>
            <a:r>
              <a:rPr lang="en-US" altLang="zh-TW" dirty="0"/>
              <a:t>HTML(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H</a:t>
            </a:r>
            <a:r>
              <a:rPr lang="en-US" altLang="zh-TW" sz="4400" b="0" i="0" dirty="0">
                <a:solidFill>
                  <a:srgbClr val="333333"/>
                </a:solidFill>
                <a:effectLst/>
              </a:rPr>
              <a:t>yper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t</a:t>
            </a:r>
            <a:r>
              <a:rPr lang="en-US" altLang="zh-TW" sz="4400" b="0" i="0" dirty="0">
                <a:solidFill>
                  <a:srgbClr val="333333"/>
                </a:solidFill>
                <a:effectLst/>
              </a:rPr>
              <a:t>ext 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M</a:t>
            </a:r>
            <a:r>
              <a:rPr lang="en-US" altLang="zh-TW" sz="4400" b="0" i="0" dirty="0">
                <a:solidFill>
                  <a:schemeClr val="accent5">
                    <a:lumMod val="75000"/>
                  </a:schemeClr>
                </a:solidFill>
                <a:effectLst/>
              </a:rPr>
              <a:t>arkup 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L</a:t>
            </a:r>
            <a:r>
              <a:rPr lang="en-US" altLang="zh-TW" sz="4400" b="0" i="0" dirty="0">
                <a:solidFill>
                  <a:schemeClr val="accent5">
                    <a:lumMod val="75000"/>
                  </a:schemeClr>
                </a:solidFill>
                <a:effectLst/>
              </a:rPr>
              <a:t>anguage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CB2FBF-F195-4161-84CD-9CF271D9D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299"/>
            <a:ext cx="10389476" cy="492015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不是程式語言 而是</a:t>
            </a:r>
            <a:r>
              <a:rPr lang="zh-TW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Helvetica Neue"/>
              </a:rPr>
              <a:t>標記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語言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2400" b="0" i="0" dirty="0" err="1">
                <a:solidFill>
                  <a:srgbClr val="2C3340"/>
                </a:solidFill>
                <a:effectLst/>
                <a:latin typeface="Noto Sans TC"/>
              </a:rPr>
              <a:t>HyperText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latin typeface="Noto Sans TC"/>
              </a:rPr>
              <a:t>：一種結構化的文字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2400" b="0" i="0" dirty="0">
                <a:solidFill>
                  <a:srgbClr val="2C3340"/>
                </a:solidFill>
                <a:effectLst/>
                <a:latin typeface="Noto Sans TC"/>
              </a:rPr>
              <a:t>Markup language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latin typeface="Noto Sans TC"/>
              </a:rPr>
              <a:t>：一種用來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highlight>
                  <a:srgbClr val="FFFF00"/>
                </a:highlight>
                <a:latin typeface="Noto Sans TC"/>
              </a:rPr>
              <a:t>標記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latin typeface="Noto Sans TC"/>
              </a:rPr>
              <a:t>文字的系統語法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透過這些標記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en-US" altLang="zh-TW" sz="2400" i="0" dirty="0">
                <a:solidFill>
                  <a:srgbClr val="333333"/>
                </a:solidFill>
                <a:latin typeface="Helvetica Neue"/>
              </a:rPr>
              <a:t>tag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來說明</a:t>
            </a:r>
            <a:r>
              <a:rPr lang="zh-TW" altLang="en-US" sz="2400" b="1" i="0" dirty="0">
                <a:solidFill>
                  <a:srgbClr val="333333"/>
                </a:solidFill>
                <a:latin typeface="Helvetica Neue"/>
              </a:rPr>
              <a:t>文章內容、標題、連結、圖片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等等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zh-TW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標記</a:t>
            </a: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&gt;...&lt;/</a:t>
            </a:r>
            <a:r>
              <a:rPr lang="zh-TW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標記</a:t>
            </a: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告訴瀏覽器說 我這個網頁，左上角是放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logo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，這個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logo</a:t>
            </a:r>
            <a:r>
              <a:rPr lang="zh-TW" altLang="en-US" sz="2400" dirty="0">
                <a:solidFill>
                  <a:srgbClr val="333333"/>
                </a:solidFill>
                <a:latin typeface="Helvetica Neue"/>
              </a:rPr>
              <a:t>要連結到首頁，右邊放的是</a:t>
            </a:r>
            <a:r>
              <a:rPr lang="en-US" altLang="zh-TW" sz="2400" dirty="0">
                <a:solidFill>
                  <a:srgbClr val="333333"/>
                </a:solidFill>
                <a:latin typeface="Helvetica Neue"/>
              </a:rPr>
              <a:t>search bar…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rgbClr val="333333"/>
                </a:solidFill>
                <a:latin typeface="Helvetica Neue"/>
              </a:rPr>
              <a:t>所有的瀏覽器都可以讀取</a:t>
            </a:r>
            <a:r>
              <a:rPr lang="en-US" altLang="zh-TW" sz="2400" dirty="0">
                <a:solidFill>
                  <a:srgbClr val="333333"/>
                </a:solidFill>
                <a:latin typeface="Helvetica Neue"/>
              </a:rPr>
              <a:t>HTML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室內設計師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 建築圖  音樂人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 樂譜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56454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67C6B3-B406-4931-8A88-BD5AABAE8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開始寫網頁</a:t>
            </a:r>
            <a:r>
              <a:rPr lang="en-US" altLang="zh-TW" dirty="0"/>
              <a:t>-</a:t>
            </a:r>
            <a:r>
              <a:rPr lang="zh-TW" altLang="en-US" dirty="0"/>
              <a:t>準備工具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19075D-B5E5-4929-B246-F64B94DBC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439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979EF4-1278-488A-A8D7-4825B83F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Vscode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6EBD65-9292-4EE2-B6D2-FDAE03DF4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906000" cy="3581400"/>
          </a:xfrm>
        </p:spPr>
        <p:txBody>
          <a:bodyPr/>
          <a:lstStyle/>
          <a:p>
            <a:r>
              <a:rPr lang="zh-TW" altLang="en-US" dirty="0"/>
              <a:t>其實寫只要一個記事本就夠了，但基於看得清楚而言，而是下載一下編輯器吧</a:t>
            </a:r>
            <a:endParaRPr lang="en-US" altLang="zh-TW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TW" dirty="0">
                <a:hlinkClick r:id="rId2"/>
              </a:rPr>
              <a:t>https://code.visualstudio.com/</a:t>
            </a:r>
            <a:endParaRPr lang="en-US" altLang="zh-TW" dirty="0"/>
          </a:p>
          <a:p>
            <a:r>
              <a:rPr lang="en-US" altLang="zh-TW" dirty="0"/>
              <a:t>Pugin: live-server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3023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094E4-8CA0-4B59-87DC-BF01B75CE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5AC0DD-1AD2-4AB3-A230-7BAF98FD2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簡介</a:t>
            </a:r>
            <a:endParaRPr lang="en-US" altLang="zh-TW" dirty="0"/>
          </a:p>
          <a:p>
            <a:r>
              <a:rPr lang="zh-TW" altLang="en-US" dirty="0"/>
              <a:t>做出一頁式的網頁</a:t>
            </a:r>
            <a:endParaRPr lang="en-US" altLang="zh-TW" dirty="0"/>
          </a:p>
          <a:p>
            <a:r>
              <a:rPr lang="zh-TW" altLang="en-US" dirty="0"/>
              <a:t>改成</a:t>
            </a:r>
            <a:r>
              <a:rPr lang="en-US" altLang="zh-TW" dirty="0"/>
              <a:t>RWD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3424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AB926-3928-438E-A939-7AB91518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元素的組成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9FD28A-8FE7-4E56-A21D-7057962C7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740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5E988-614F-4904-8D64-BE3A0B11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元素的組成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0FC69D-29C5-49FB-A5B9-D33C9C4C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7672" y="2359760"/>
            <a:ext cx="5144425" cy="9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&lt;h1&gt;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hello world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3BF799-FC70-4301-8197-51D4DE994650}"/>
              </a:ext>
            </a:extLst>
          </p:cNvPr>
          <p:cNvSpPr txBox="1"/>
          <p:nvPr/>
        </p:nvSpPr>
        <p:spPr>
          <a:xfrm>
            <a:off x="1584170" y="2905780"/>
            <a:ext cx="17982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起始標籤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8482805-A140-4221-B0F5-FFEF7A2F7717}"/>
              </a:ext>
            </a:extLst>
          </p:cNvPr>
          <p:cNvSpPr txBox="1"/>
          <p:nvPr/>
        </p:nvSpPr>
        <p:spPr>
          <a:xfrm>
            <a:off x="4934255" y="2905780"/>
            <a:ext cx="17982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結束</a:t>
            </a:r>
            <a:r>
              <a:rPr lang="zh-TW" altLang="en-US" sz="28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標籤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B92B6A-41E7-4ED4-B8EC-8095CBCA0DD8}"/>
              </a:ext>
            </a:extLst>
          </p:cNvPr>
          <p:cNvSpPr txBox="1"/>
          <p:nvPr/>
        </p:nvSpPr>
        <p:spPr>
          <a:xfrm>
            <a:off x="3599301" y="2905780"/>
            <a:ext cx="1142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內容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左大括弧 15">
            <a:extLst>
              <a:ext uri="{FF2B5EF4-FFF2-40B4-BE49-F238E27FC236}">
                <a16:creationId xmlns:a16="http://schemas.microsoft.com/office/drawing/2014/main" id="{F28340EA-867C-49BA-81D6-1121CB224758}"/>
              </a:ext>
            </a:extLst>
          </p:cNvPr>
          <p:cNvSpPr/>
          <p:nvPr/>
        </p:nvSpPr>
        <p:spPr>
          <a:xfrm rot="5400000">
            <a:off x="3986970" y="291695"/>
            <a:ext cx="314995" cy="3903065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A3F9FA0-BB75-492E-8D6E-7239A5C72E99}"/>
              </a:ext>
            </a:extLst>
          </p:cNvPr>
          <p:cNvSpPr txBox="1"/>
          <p:nvPr/>
        </p:nvSpPr>
        <p:spPr>
          <a:xfrm>
            <a:off x="3599301" y="1580675"/>
            <a:ext cx="9551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E28394"/>
                </a:solidFill>
                <a:latin typeface="arial" panose="020B0604020202020204" pitchFamily="34" charset="0"/>
              </a:rPr>
              <a:t>元素</a:t>
            </a:r>
            <a:endParaRPr lang="zh-TW" altLang="en-US" sz="2800" dirty="0">
              <a:solidFill>
                <a:srgbClr val="E28394"/>
              </a:solidFill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170C6565-70DF-4938-905A-4F90DB550595}"/>
              </a:ext>
            </a:extLst>
          </p:cNvPr>
          <p:cNvSpPr txBox="1">
            <a:spLocks/>
          </p:cNvSpPr>
          <p:nvPr/>
        </p:nvSpPr>
        <p:spPr>
          <a:xfrm>
            <a:off x="1697672" y="4722101"/>
            <a:ext cx="8256556" cy="51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&lt;h1 </a:t>
            </a:r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style=</a:t>
            </a:r>
            <a:r>
              <a:rPr lang="en-US" altLang="zh-TW" sz="2800" i="0" dirty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en-US" altLang="zh-TW" sz="2800" dirty="0" err="1">
                <a:solidFill>
                  <a:schemeClr val="accent4">
                    <a:lumMod val="75000"/>
                  </a:schemeClr>
                </a:solidFill>
              </a:rPr>
              <a:t>color:red</a:t>
            </a:r>
            <a:r>
              <a:rPr lang="en-US" altLang="zh-TW" sz="2800" i="0" dirty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hello world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左大括弧 23">
            <a:extLst>
              <a:ext uri="{FF2B5EF4-FFF2-40B4-BE49-F238E27FC236}">
                <a16:creationId xmlns:a16="http://schemas.microsoft.com/office/drawing/2014/main" id="{E0700730-9F9C-46AA-9BAB-017D2C0F222B}"/>
              </a:ext>
            </a:extLst>
          </p:cNvPr>
          <p:cNvSpPr/>
          <p:nvPr/>
        </p:nvSpPr>
        <p:spPr>
          <a:xfrm rot="5400000">
            <a:off x="4255079" y="2981496"/>
            <a:ext cx="314995" cy="3166215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8689CFA-03C8-4F94-89D4-294656BFAACC}"/>
              </a:ext>
            </a:extLst>
          </p:cNvPr>
          <p:cNvSpPr txBox="1"/>
          <p:nvPr/>
        </p:nvSpPr>
        <p:spPr>
          <a:xfrm>
            <a:off x="3935022" y="3876304"/>
            <a:ext cx="9551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E28394"/>
                </a:solidFill>
                <a:latin typeface="arial" panose="020B0604020202020204" pitchFamily="34" charset="0"/>
              </a:rPr>
              <a:t>屬性</a:t>
            </a:r>
            <a:endParaRPr lang="zh-TW" altLang="en-US" sz="2800" dirty="0">
              <a:solidFill>
                <a:srgbClr val="E28394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8E4CAAC-CBDF-4086-BD9F-C79D104CF8D0}"/>
              </a:ext>
            </a:extLst>
          </p:cNvPr>
          <p:cNvSpPr txBox="1"/>
          <p:nvPr/>
        </p:nvSpPr>
        <p:spPr>
          <a:xfrm>
            <a:off x="6519169" y="3847612"/>
            <a:ext cx="48355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屬性名稱</a:t>
            </a:r>
            <a:r>
              <a:rPr lang="zh-TW" altLang="en-US" sz="2000" dirty="0">
                <a:solidFill>
                  <a:srgbClr val="212121"/>
                </a:solidFill>
                <a:latin typeface="arial" panose="020B0604020202020204" pitchFamily="34" charset="0"/>
              </a:rPr>
              <a:t>、</a:t>
            </a:r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值</a:t>
            </a:r>
            <a:endParaRPr lang="en-US" altLang="zh-TW" sz="2000" b="0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元素的色彩、對齊方式、圖表的格線</a:t>
            </a:r>
            <a:r>
              <a:rPr lang="en-US" altLang="zh-TW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…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46098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08479"/>
            <a:ext cx="7467601" cy="1273388"/>
          </a:xfrm>
        </p:spPr>
        <p:txBody>
          <a:bodyPr>
            <a:normAutofit/>
          </a:bodyPr>
          <a:lstStyle/>
          <a:p>
            <a:r>
              <a:rPr lang="zh-TW" altLang="en-US" dirty="0"/>
              <a:t>為某個地方取名子，</a:t>
            </a:r>
            <a:r>
              <a:rPr lang="en-US" altLang="zh-TW" dirty="0">
                <a:hlinkClick r:id="rId3"/>
              </a:rPr>
              <a:t>W3schools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網頁的標準</a:t>
            </a:r>
            <a:r>
              <a:rPr lang="en-US" altLang="zh-TW" dirty="0"/>
              <a:t>/</a:t>
            </a:r>
            <a:r>
              <a:rPr lang="zh-TW" altLang="en-US" dirty="0"/>
              <a:t>規格書</a:t>
            </a:r>
            <a:endParaRPr lang="en-US" altLang="zh-TW" dirty="0"/>
          </a:p>
          <a:p>
            <a:r>
              <a:rPr lang="zh-TW" altLang="en-US" dirty="0"/>
              <a:t>可以自己隨便取，但是為了</a:t>
            </a:r>
            <a:r>
              <a:rPr lang="en-US" altLang="zh-TW" dirty="0"/>
              <a:t>col-work</a:t>
            </a:r>
            <a:r>
              <a:rPr lang="zh-TW" altLang="en-US" dirty="0"/>
              <a:t>方便 有標準</a:t>
            </a:r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5111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07C1ED-334C-4DCF-8BE4-731C8122E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900" dirty="0"/>
              <a:t>屬性</a:t>
            </a:r>
            <a:br>
              <a:rPr lang="en-US" altLang="zh-TW" b="1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5AF4E8-1D6E-4455-82F8-0179748C9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10718800" cy="3581400"/>
          </a:xfrm>
        </p:spPr>
        <p:txBody>
          <a:bodyPr>
            <a:normAutofit/>
          </a:bodyPr>
          <a:lstStyle/>
          <a:p>
            <a:r>
              <a:rPr lang="en-US" altLang="zh-TW" i="0" dirty="0">
                <a:hlinkClick r:id="rId2"/>
              </a:rPr>
              <a:t>Style </a:t>
            </a:r>
            <a:r>
              <a:rPr lang="en-US" altLang="zh-TW" i="0" dirty="0">
                <a:sym typeface="Wingdings" panose="05000000000000000000" pitchFamily="2" charset="2"/>
                <a:hlinkClick r:id="rId2"/>
              </a:rPr>
              <a:t></a:t>
            </a:r>
            <a:r>
              <a:rPr lang="en-US" altLang="zh-TW" i="0" dirty="0">
                <a:hlinkClick r:id="rId2"/>
              </a:rPr>
              <a:t> CSS</a:t>
            </a:r>
            <a:r>
              <a:rPr lang="zh-TW" altLang="en-US" i="0" dirty="0">
                <a:hlinkClick r:id="rId2"/>
              </a:rPr>
              <a:t>樣式</a:t>
            </a:r>
            <a:r>
              <a:rPr lang="zh-TW" altLang="en-US" i="0" dirty="0"/>
              <a:t> 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&lt;h1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style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="color:#4444"&gt;&lt;/h1&gt;</a:t>
            </a:r>
          </a:p>
          <a:p>
            <a:pPr>
              <a:lnSpc>
                <a:spcPts val="3000"/>
              </a:lnSpc>
            </a:pPr>
            <a:r>
              <a:rPr lang="en-US" altLang="zh-TW" i="0" dirty="0" err="1">
                <a:hlinkClick r:id="rId3"/>
              </a:rPr>
              <a:t>href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連結網址 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&lt;a </a:t>
            </a:r>
            <a:r>
              <a:rPr lang="en-US" altLang="zh-TW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="https://www.w3schools.com/"&gt;Visit W3Schools.com!&lt;/a&gt;</a:t>
            </a:r>
            <a:endParaRPr lang="en-US" altLang="zh-TW" i="0" dirty="0"/>
          </a:p>
          <a:p>
            <a:r>
              <a:rPr lang="en-US" altLang="zh-TW" i="0" dirty="0" err="1"/>
              <a:t>Src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檔案連結位置 </a:t>
            </a:r>
            <a:endParaRPr lang="en-US" altLang="zh-TW" i="0" dirty="0"/>
          </a:p>
          <a:p>
            <a:r>
              <a:rPr lang="en-US" altLang="zh-TW" i="0" dirty="0"/>
              <a:t>Name</a:t>
            </a:r>
            <a:r>
              <a:rPr lang="zh-TW" altLang="en-US" i="0" dirty="0"/>
              <a:t>  </a:t>
            </a:r>
            <a:r>
              <a:rPr lang="en-US" altLang="zh-TW" i="0" dirty="0"/>
              <a:t>-&gt;</a:t>
            </a:r>
            <a:r>
              <a:rPr lang="zh-TW" altLang="en-US" i="0" dirty="0"/>
              <a:t> 名稱 </a:t>
            </a:r>
            <a:r>
              <a:rPr lang="en-US" altLang="zh-TW" i="0" dirty="0"/>
              <a:t>-&gt;JS</a:t>
            </a:r>
          </a:p>
          <a:p>
            <a:pPr marL="0" indent="0">
              <a:buNone/>
            </a:pPr>
            <a:endParaRPr lang="en-US" altLang="zh-TW" i="0" dirty="0"/>
          </a:p>
          <a:p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</a:t>
            </a:r>
            <a:r>
              <a:rPr lang="en-US" altLang="zh-TW" i="0" dirty="0"/>
              <a:t>CSS</a:t>
            </a:r>
            <a:r>
              <a:rPr lang="zh-TW" altLang="en-US" i="0" dirty="0"/>
              <a:t>樣式名稱，可以有很多個標籤</a:t>
            </a:r>
            <a:r>
              <a:rPr lang="zh-TW" altLang="en-US" b="1" i="0" dirty="0"/>
              <a:t>同時擁有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&lt;div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logo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&gt; &lt;/div&gt;</a:t>
            </a:r>
          </a:p>
          <a:p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</a:rPr>
              <a:t>id</a:t>
            </a:r>
            <a:r>
              <a:rPr lang="en-US" altLang="zh-TW" i="0" dirty="0"/>
              <a:t>  </a:t>
            </a:r>
            <a:r>
              <a:rPr lang="zh-TW" altLang="en-US" i="0" dirty="0"/>
              <a:t>  </a:t>
            </a:r>
            <a:r>
              <a:rPr lang="en-US" altLang="zh-TW" i="0" dirty="0"/>
              <a:t>-&gt;</a:t>
            </a:r>
            <a:r>
              <a:rPr lang="zh-TW" altLang="en-US" i="0" dirty="0"/>
              <a:t> </a:t>
            </a:r>
            <a:r>
              <a:rPr lang="en-US" altLang="zh-TW" i="0" dirty="0"/>
              <a:t>id</a:t>
            </a:r>
            <a:r>
              <a:rPr lang="zh-TW" altLang="en-US" i="0" dirty="0"/>
              <a:t>名稱，</a:t>
            </a:r>
            <a:r>
              <a:rPr lang="zh-TW" altLang="en-US" b="1" i="0" dirty="0"/>
              <a:t>只能有一個</a:t>
            </a:r>
            <a:r>
              <a:rPr lang="zh-TW" altLang="en-US" i="0" dirty="0"/>
              <a:t>    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&lt;div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logo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&gt; &lt;/div&gt;</a:t>
            </a:r>
            <a:endParaRPr lang="en-US" altLang="zh-TW" i="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2045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A05E4-E2F5-4222-B8F4-AAD0475E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巢狀元素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5854726-A9A2-4667-BC0A-22AF1276B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950"/>
            <a:ext cx="9763246" cy="1829202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solidFill>
                  <a:schemeClr val="tx1"/>
                </a:solidFill>
              </a:rPr>
              <a:t>一層一層包覆</a:t>
            </a:r>
            <a:endParaRPr lang="en-US" altLang="zh-TW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&lt;h1&gt;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hello 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&lt;b&gt;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world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&lt;/b&gt;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</a:p>
        </p:txBody>
      </p:sp>
      <p:sp>
        <p:nvSpPr>
          <p:cNvPr id="5" name="左中括弧 4">
            <a:extLst>
              <a:ext uri="{FF2B5EF4-FFF2-40B4-BE49-F238E27FC236}">
                <a16:creationId xmlns:a16="http://schemas.microsoft.com/office/drawing/2014/main" id="{B7D29428-3695-4B48-92BA-4ECA7BF31F6D}"/>
              </a:ext>
            </a:extLst>
          </p:cNvPr>
          <p:cNvSpPr/>
          <p:nvPr/>
        </p:nvSpPr>
        <p:spPr>
          <a:xfrm rot="16200000">
            <a:off x="4178459" y="937549"/>
            <a:ext cx="202557" cy="5098649"/>
          </a:xfrm>
          <a:prstGeom prst="leftBracket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左中括弧 5">
            <a:extLst>
              <a:ext uri="{FF2B5EF4-FFF2-40B4-BE49-F238E27FC236}">
                <a16:creationId xmlns:a16="http://schemas.microsoft.com/office/drawing/2014/main" id="{335E0493-5147-423E-87B9-597160110A5C}"/>
              </a:ext>
            </a:extLst>
          </p:cNvPr>
          <p:cNvSpPr/>
          <p:nvPr/>
        </p:nvSpPr>
        <p:spPr>
          <a:xfrm rot="16200000" flipH="1">
            <a:off x="4659775" y="1968460"/>
            <a:ext cx="202558" cy="1612740"/>
          </a:xfrm>
          <a:prstGeom prst="leftBracket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377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24B236-E747-4740-B23E-B93414B9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空元素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F85035-A926-4872-A010-98CD49BA4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沒有結束標籤</a:t>
            </a:r>
            <a:endParaRPr lang="en-US" altLang="zh-TW" i="0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en-US" altLang="zh-TW" sz="2800" dirty="0" err="1">
                <a:solidFill>
                  <a:schemeClr val="accent5">
                    <a:lumMod val="75000"/>
                  </a:schemeClr>
                </a:solidFill>
              </a:rPr>
              <a:t>img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 </a:t>
            </a:r>
            <a:r>
              <a:rPr lang="en-US" altLang="zh-TW" sz="2800" dirty="0" err="1">
                <a:solidFill>
                  <a:schemeClr val="accent5">
                    <a:lumMod val="75000"/>
                  </a:schemeClr>
                </a:solidFill>
              </a:rPr>
              <a:t>src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="images/facebook.png" alt="</a:t>
            </a:r>
            <a:r>
              <a:rPr lang="en-US" altLang="zh-TW" sz="2800" dirty="0" err="1">
                <a:solidFill>
                  <a:schemeClr val="accent5">
                    <a:lumMod val="75000"/>
                  </a:schemeClr>
                </a:solidFill>
              </a:rPr>
              <a:t>facebook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"&gt;</a:t>
            </a:r>
          </a:p>
          <a:p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直接把圖檔嵌在 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HTML </a:t>
            </a:r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網頁上</a:t>
            </a:r>
            <a:endParaRPr lang="en-US" altLang="zh-TW" b="0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280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32F7ED-EEC7-40FF-B622-A02121F5F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/>
              <a:t>建立一個簡單的</a:t>
            </a:r>
            <a:r>
              <a:rPr lang="en-US" altLang="zh-TW" sz="6000" dirty="0"/>
              <a:t>HTML</a:t>
            </a:r>
            <a:endParaRPr lang="zh-TW" altLang="en-US" sz="60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0B5121-EC41-4B72-8DCC-62D475E65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453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5E988-614F-4904-8D64-BE3A0B11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新增一個 </a:t>
            </a:r>
            <a:r>
              <a:rPr lang="en-US" altLang="zh-TW" dirty="0"/>
              <a:t>.html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91E100-391C-48D8-9DA5-126B188BEB77}"/>
              </a:ext>
            </a:extLst>
          </p:cNvPr>
          <p:cNvSpPr txBox="1"/>
          <p:nvPr/>
        </p:nvSpPr>
        <p:spPr>
          <a:xfrm>
            <a:off x="1654224" y="2924661"/>
            <a:ext cx="34264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accent6">
                    <a:lumMod val="75000"/>
                  </a:schemeClr>
                </a:solidFill>
              </a:rPr>
              <a:t>認識第一個標籤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1AA9783-DEAC-48EE-A133-9F1E15955256}"/>
              </a:ext>
            </a:extLst>
          </p:cNvPr>
          <p:cNvSpPr txBox="1"/>
          <p:nvPr/>
        </p:nvSpPr>
        <p:spPr>
          <a:xfrm>
            <a:off x="1763872" y="3806552"/>
            <a:ext cx="37291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h1&gt;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標題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2em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h2&gt;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標題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1.5em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…..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&lt;h6&gt;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瀏覽器自己預設的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45BE684-6AB2-4427-B27E-B0C26AAB7197}"/>
              </a:ext>
            </a:extLst>
          </p:cNvPr>
          <p:cNvSpPr txBox="1"/>
          <p:nvPr/>
        </p:nvSpPr>
        <p:spPr>
          <a:xfrm>
            <a:off x="1538477" y="1384868"/>
            <a:ext cx="7815730" cy="1072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建立資料夾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(Ex: 0411)</a:t>
            </a:r>
          </a:p>
          <a:p>
            <a:pPr>
              <a:lnSpc>
                <a:spcPts val="4000"/>
              </a:lnSpc>
            </a:pP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在資料夾中建一個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file –</a:t>
            </a: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檔名為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sample.html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4693293-D3FD-4205-BCE8-EE90587001D5}"/>
              </a:ext>
            </a:extLst>
          </p:cNvPr>
          <p:cNvSpPr txBox="1"/>
          <p:nvPr/>
        </p:nvSpPr>
        <p:spPr>
          <a:xfrm>
            <a:off x="5285252" y="3747240"/>
            <a:ext cx="649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</a:rPr>
              <a:t>大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4A91387-661A-49F7-BDEF-C7263B283D17}"/>
              </a:ext>
            </a:extLst>
          </p:cNvPr>
          <p:cNvSpPr txBox="1"/>
          <p:nvPr/>
        </p:nvSpPr>
        <p:spPr>
          <a:xfrm>
            <a:off x="5252356" y="5020994"/>
            <a:ext cx="649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</a:rPr>
              <a:t>小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75B4013-4CC6-4E45-A7A0-8BD9E4384536}"/>
              </a:ext>
            </a:extLst>
          </p:cNvPr>
          <p:cNvCxnSpPr>
            <a:cxnSpLocks/>
          </p:cNvCxnSpPr>
          <p:nvPr/>
        </p:nvCxnSpPr>
        <p:spPr>
          <a:xfrm>
            <a:off x="5509550" y="4147350"/>
            <a:ext cx="0" cy="805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86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架構</a:t>
            </a:r>
            <a:r>
              <a:rPr lang="en-US" altLang="zh-TW" dirty="0"/>
              <a:t>-</a:t>
            </a:r>
            <a:r>
              <a:rPr lang="zh-TW" altLang="en-US" dirty="0"/>
              <a:t>標籤</a:t>
            </a:r>
            <a:r>
              <a:rPr lang="en-US" altLang="zh-TW" dirty="0"/>
              <a:t>(tag)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2134" y="2682241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64A0392-187A-4B2B-B398-2B926F43CA93}"/>
              </a:ext>
            </a:extLst>
          </p:cNvPr>
          <p:cNvSpPr txBox="1">
            <a:spLocks/>
          </p:cNvSpPr>
          <p:nvPr/>
        </p:nvSpPr>
        <p:spPr>
          <a:xfrm>
            <a:off x="5573749" y="3910452"/>
            <a:ext cx="6313450" cy="39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頭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負責瀏覽器所需要的資訊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(EX: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載入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JS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altLang="zh-TW" i="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2658037" y="3448352"/>
            <a:ext cx="225843" cy="1771341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8281CA3-392F-4DC6-90C0-638C75DA627E}"/>
              </a:ext>
            </a:extLst>
          </p:cNvPr>
          <p:cNvGrpSpPr/>
          <p:nvPr/>
        </p:nvGrpSpPr>
        <p:grpSpPr>
          <a:xfrm>
            <a:off x="3160104" y="4483626"/>
            <a:ext cx="2617934" cy="470916"/>
            <a:chOff x="996490" y="3810000"/>
            <a:chExt cx="2078736" cy="799124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00B0E9-2119-4A06-861F-FA1C6302497D}"/>
                </a:ext>
              </a:extLst>
            </p:cNvPr>
            <p:cNvGrpSpPr/>
            <p:nvPr/>
          </p:nvGrpSpPr>
          <p:grpSpPr>
            <a:xfrm rot="5400000">
              <a:off x="1929954" y="3364126"/>
              <a:ext cx="123531" cy="1015279"/>
              <a:chOff x="793623" y="3188208"/>
              <a:chExt cx="178482" cy="1243585"/>
            </a:xfrm>
          </p:grpSpPr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7B7C30A7-6FF7-44EF-ACD3-538589729DDA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F7FFC0F3-E740-4BF8-9CCD-7490DB2AC08C}"/>
                  </a:ext>
                </a:extLst>
              </p:cNvPr>
              <p:cNvCxnSpPr/>
              <p:nvPr/>
            </p:nvCxnSpPr>
            <p:spPr>
              <a:xfrm>
                <a:off x="829056" y="3188209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2B962336-A48B-40D1-B331-1092CC03343F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9D5A166A-072A-4705-9797-ACF86776C43F}"/>
                </a:ext>
              </a:extLst>
            </p:cNvPr>
            <p:cNvSpPr txBox="1"/>
            <p:nvPr/>
          </p:nvSpPr>
          <p:spPr>
            <a:xfrm>
              <a:off x="996490" y="3875590"/>
              <a:ext cx="2078736" cy="733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4">
                      <a:lumMod val="50000"/>
                    </a:schemeClr>
                  </a:solidFill>
                  <a:latin typeface="Consolas" panose="020B0609020204030204" pitchFamily="49" charset="0"/>
                </a:rPr>
                <a:t>&lt;body&gt; &lt;/body&gt;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49497AE-B86D-4B21-A7B5-726B13B11029}"/>
              </a:ext>
            </a:extLst>
          </p:cNvPr>
          <p:cNvGrpSpPr/>
          <p:nvPr/>
        </p:nvGrpSpPr>
        <p:grpSpPr>
          <a:xfrm>
            <a:off x="3160104" y="3783843"/>
            <a:ext cx="2617933" cy="517138"/>
            <a:chOff x="3545114" y="3783843"/>
            <a:chExt cx="2617933" cy="51713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88D7D84-2B4A-4940-9312-82E176809157}"/>
                </a:ext>
              </a:extLst>
            </p:cNvPr>
            <p:cNvGrpSpPr/>
            <p:nvPr/>
          </p:nvGrpSpPr>
          <p:grpSpPr>
            <a:xfrm rot="5400000">
              <a:off x="4653011" y="3116821"/>
              <a:ext cx="172464" cy="1506507"/>
              <a:chOff x="793623" y="3188208"/>
              <a:chExt cx="178482" cy="1243584"/>
            </a:xfrm>
          </p:grpSpPr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D54FB23B-A82F-4EE8-A80C-22FEE2103DC6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9A524D1D-04C7-4F4B-8E09-989A3C81279F}"/>
                  </a:ext>
                </a:extLst>
              </p:cNvPr>
              <p:cNvCxnSpPr/>
              <p:nvPr/>
            </p:nvCxnSpPr>
            <p:spPr>
              <a:xfrm>
                <a:off x="829052" y="3188208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D0953719-A742-484D-BF06-EC80E7DF6A41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E9645A7-1082-48C8-8C32-60783F97B7ED}"/>
                </a:ext>
              </a:extLst>
            </p:cNvPr>
            <p:cNvSpPr txBox="1"/>
            <p:nvPr/>
          </p:nvSpPr>
          <p:spPr>
            <a:xfrm>
              <a:off x="3545114" y="3891945"/>
              <a:ext cx="2617933" cy="409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&lt;head&gt; &lt;/head&gt;</a:t>
              </a: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43303" y="1777943"/>
            <a:ext cx="22494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4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24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C9B837A-4061-4C93-8EDD-EF57158F74DA}"/>
              </a:ext>
            </a:extLst>
          </p:cNvPr>
          <p:cNvSpPr txBox="1"/>
          <p:nvPr/>
        </p:nvSpPr>
        <p:spPr>
          <a:xfrm>
            <a:off x="5892017" y="2763299"/>
            <a:ext cx="3799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告訴瀏覽器這是一個</a:t>
            </a:r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HTML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419D92E-1ED1-4392-B8BC-A8D44F21A844}"/>
              </a:ext>
            </a:extLst>
          </p:cNvPr>
          <p:cNvSpPr txBox="1"/>
          <p:nvPr/>
        </p:nvSpPr>
        <p:spPr>
          <a:xfrm>
            <a:off x="5616181" y="4534778"/>
            <a:ext cx="2617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身體</a:t>
            </a: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)-&gt; 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網頁的內容</a:t>
            </a:r>
            <a:endParaRPr lang="en-US" altLang="zh-TW" i="0" dirty="0">
              <a:solidFill>
                <a:schemeClr val="accent4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CB63303F-DE41-4233-BD09-C975FD2A8DEA}"/>
              </a:ext>
            </a:extLst>
          </p:cNvPr>
          <p:cNvSpPr txBox="1">
            <a:spLocks/>
          </p:cNvSpPr>
          <p:nvPr/>
        </p:nvSpPr>
        <p:spPr>
          <a:xfrm>
            <a:off x="4039242" y="3280099"/>
            <a:ext cx="1301179" cy="39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D44A62"/>
                </a:solidFill>
              </a:rPr>
              <a:t>根元素</a:t>
            </a:r>
            <a:endParaRPr lang="en-US" altLang="zh-TW" i="0" dirty="0">
              <a:solidFill>
                <a:srgbClr val="D44A6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34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" grpId="0"/>
      <p:bldP spid="33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zh-TW" altLang="en-US" dirty="0"/>
              <a:t>完善剛剛的檔案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7144" y="2682241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3043048" y="3448352"/>
            <a:ext cx="154096" cy="2861005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D5A166A-072A-4705-9797-ACF86776C43F}"/>
              </a:ext>
            </a:extLst>
          </p:cNvPr>
          <p:cNvSpPr txBox="1"/>
          <p:nvPr/>
        </p:nvSpPr>
        <p:spPr>
          <a:xfrm>
            <a:off x="3554265" y="4502224"/>
            <a:ext cx="4071827" cy="122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&lt;body&gt;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&lt;/body&gt;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49497AE-B86D-4B21-A7B5-726B13B11029}"/>
              </a:ext>
            </a:extLst>
          </p:cNvPr>
          <p:cNvGrpSpPr/>
          <p:nvPr/>
        </p:nvGrpSpPr>
        <p:grpSpPr>
          <a:xfrm>
            <a:off x="3545114" y="3783843"/>
            <a:ext cx="2617933" cy="517138"/>
            <a:chOff x="3545114" y="3783843"/>
            <a:chExt cx="2617933" cy="51713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88D7D84-2B4A-4940-9312-82E176809157}"/>
                </a:ext>
              </a:extLst>
            </p:cNvPr>
            <p:cNvGrpSpPr/>
            <p:nvPr/>
          </p:nvGrpSpPr>
          <p:grpSpPr>
            <a:xfrm rot="5400000">
              <a:off x="4653011" y="3116821"/>
              <a:ext cx="172464" cy="1506507"/>
              <a:chOff x="793623" y="3188208"/>
              <a:chExt cx="178482" cy="1243584"/>
            </a:xfrm>
          </p:grpSpPr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D54FB23B-A82F-4EE8-A80C-22FEE2103DC6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9A524D1D-04C7-4F4B-8E09-989A3C81279F}"/>
                  </a:ext>
                </a:extLst>
              </p:cNvPr>
              <p:cNvCxnSpPr/>
              <p:nvPr/>
            </p:nvCxnSpPr>
            <p:spPr>
              <a:xfrm>
                <a:off x="829052" y="3188208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D0953719-A742-484D-BF06-EC80E7DF6A41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E9645A7-1082-48C8-8C32-60783F97B7ED}"/>
                </a:ext>
              </a:extLst>
            </p:cNvPr>
            <p:cNvSpPr txBox="1"/>
            <p:nvPr/>
          </p:nvSpPr>
          <p:spPr>
            <a:xfrm>
              <a:off x="3545114" y="3891945"/>
              <a:ext cx="2617933" cy="409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&lt;head&gt; &lt;/head&gt;</a:t>
              </a: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04801" y="2019614"/>
            <a:ext cx="166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18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327537-C21F-4C64-AF69-9CB4DCB03E1A}"/>
              </a:ext>
            </a:extLst>
          </p:cNvPr>
          <p:cNvSpPr txBox="1"/>
          <p:nvPr/>
        </p:nvSpPr>
        <p:spPr>
          <a:xfrm>
            <a:off x="4215438" y="4873009"/>
            <a:ext cx="3767775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&lt;h1&gt;hello world&lt;/h1&gt;</a:t>
            </a:r>
          </a:p>
        </p:txBody>
      </p:sp>
    </p:spTree>
    <p:extLst>
      <p:ext uri="{BB962C8B-B14F-4D97-AF65-F5344CB8AC3E}">
        <p14:creationId xmlns:p14="http://schemas.microsoft.com/office/powerpoint/2010/main" val="39784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8D80D3C-1EB9-45B5-95F5-1C7FD3CB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398B257-4997-427B-A214-0A5EFFEF2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CA8CB8-78FE-4967-98AD-EAC27C30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680"/>
            <a:ext cx="121920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243727-683B-4F59-A465-7DFC2C93E7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851" b="50000"/>
          <a:stretch/>
        </p:blipFill>
        <p:spPr>
          <a:xfrm>
            <a:off x="1474280" y="970280"/>
            <a:ext cx="10120013" cy="423153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27E4AF2-FC3B-4826-BA88-972220BAD0B9}"/>
              </a:ext>
            </a:extLst>
          </p:cNvPr>
          <p:cNvSpPr/>
          <p:nvPr/>
        </p:nvSpPr>
        <p:spPr>
          <a:xfrm>
            <a:off x="1561830" y="970280"/>
            <a:ext cx="2437496" cy="42796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736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zh-TW" altLang="en-US" dirty="0"/>
              <a:t>完善剛剛的檔案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7144" y="2309432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3043048" y="3448352"/>
            <a:ext cx="154096" cy="2861005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D5A166A-072A-4705-9797-ACF86776C43F}"/>
              </a:ext>
            </a:extLst>
          </p:cNvPr>
          <p:cNvSpPr txBox="1"/>
          <p:nvPr/>
        </p:nvSpPr>
        <p:spPr>
          <a:xfrm>
            <a:off x="3554265" y="4502224"/>
            <a:ext cx="4071827" cy="122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&lt;body&gt;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&lt;/body&gt;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E9645A7-1082-48C8-8C32-60783F97B7ED}"/>
              </a:ext>
            </a:extLst>
          </p:cNvPr>
          <p:cNvSpPr txBox="1"/>
          <p:nvPr/>
        </p:nvSpPr>
        <p:spPr>
          <a:xfrm>
            <a:off x="3545114" y="3407599"/>
            <a:ext cx="2617933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&lt;head&gt; </a:t>
            </a:r>
          </a:p>
          <a:p>
            <a:pPr marL="0" indent="0">
              <a:lnSpc>
                <a:spcPts val="2500"/>
              </a:lnSpc>
              <a:buNone/>
            </a:pPr>
            <a:endParaRPr lang="en-US" altLang="zh-TW" sz="24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&lt;/head&gt;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04801" y="2019614"/>
            <a:ext cx="166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18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327537-C21F-4C64-AF69-9CB4DCB03E1A}"/>
              </a:ext>
            </a:extLst>
          </p:cNvPr>
          <p:cNvSpPr txBox="1"/>
          <p:nvPr/>
        </p:nvSpPr>
        <p:spPr>
          <a:xfrm>
            <a:off x="4215438" y="4873009"/>
            <a:ext cx="4343346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&lt;h1&gt; hello world &lt;/h1&gt;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1A8C316-2A42-4B19-86C1-6B57091E81E4}"/>
              </a:ext>
            </a:extLst>
          </p:cNvPr>
          <p:cNvSpPr txBox="1"/>
          <p:nvPr/>
        </p:nvSpPr>
        <p:spPr>
          <a:xfrm>
            <a:off x="4215438" y="3686753"/>
            <a:ext cx="5020002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&lt;title&gt; First Web &lt;/title&gt;</a:t>
            </a:r>
          </a:p>
        </p:txBody>
      </p:sp>
    </p:spTree>
    <p:extLst>
      <p:ext uri="{BB962C8B-B14F-4D97-AF65-F5344CB8AC3E}">
        <p14:creationId xmlns:p14="http://schemas.microsoft.com/office/powerpoint/2010/main" val="202226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362F7C-426E-4240-B9DA-DF42EE35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註解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29A2E-AA89-47D8-9A00-1EA62A946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This is a comment --&gt;</a:t>
            </a:r>
          </a:p>
          <a:p>
            <a:r>
              <a:rPr lang="en-US" altLang="zh-TW" dirty="0">
                <a:solidFill>
                  <a:srgbClr val="008000"/>
                </a:solidFill>
              </a:rPr>
              <a:t>Ctrl + 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2297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95C6F-0033-43B9-BD35-CABC90A03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451805" cy="792126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不是已經是</a:t>
            </a:r>
            <a:r>
              <a:rPr lang="en-US" altLang="zh-TW" dirty="0"/>
              <a:t>.html</a:t>
            </a:r>
            <a:r>
              <a:rPr lang="zh-TW" altLang="en-US" dirty="0"/>
              <a:t>檔嗎</a:t>
            </a:r>
            <a:r>
              <a:rPr lang="en-US" altLang="zh-TW" dirty="0"/>
              <a:t>?</a:t>
            </a:r>
            <a:r>
              <a:rPr lang="zh-TW" altLang="en-US" dirty="0"/>
              <a:t> 為什麼還要寫宣告</a:t>
            </a:r>
            <a:r>
              <a:rPr lang="en-US" altLang="zh-TW" dirty="0"/>
              <a:t>?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B2C031-3822-4CEB-9360-AA5F85B02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因為</a:t>
            </a:r>
            <a:r>
              <a:rPr lang="en-US" altLang="zh-TW" dirty="0"/>
              <a:t>html</a:t>
            </a:r>
            <a:r>
              <a:rPr lang="zh-TW" altLang="en-US" dirty="0"/>
              <a:t>有很多版本，每個宣告方式不一樣</a:t>
            </a:r>
            <a:endParaRPr lang="en-US" altLang="zh-TW" dirty="0"/>
          </a:p>
          <a:p>
            <a:r>
              <a:rPr lang="en-US" altLang="zh-TW" dirty="0"/>
              <a:t>Html4.01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&lt;!DOCTYPE HTML PUBLIC "-//W3C//DTD HTML 4.01//EN" "http://www.w3.org/TR/html4/strict.dtd"&gt;</a:t>
            </a:r>
          </a:p>
          <a:p>
            <a:r>
              <a:rPr lang="en-US" altLang="zh-TW" dirty="0"/>
              <a:t>Html5</a:t>
            </a:r>
          </a:p>
          <a:p>
            <a:pPr lvl="1"/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&lt;!DOCTYPE html&gt;</a:t>
            </a:r>
          </a:p>
          <a:p>
            <a:r>
              <a:rPr lang="zh-TW" altLang="en-US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瀏覽器會依照第一行的宣告，知道要用什麼版本去解讀</a:t>
            </a:r>
            <a:endParaRPr lang="en-US" altLang="zh-TW" b="0" i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6952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EE19FB-D2AF-4F2F-8218-85E5D05E8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68680"/>
          </a:xfrm>
        </p:spPr>
        <p:txBody>
          <a:bodyPr/>
          <a:lstStyle/>
          <a:p>
            <a:r>
              <a:rPr lang="zh-TW" altLang="en-US" b="1" i="0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典型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主體架構</a:t>
            </a:r>
            <a:endParaRPr lang="zh-TW" altLang="en-US" dirty="0"/>
          </a:p>
        </p:txBody>
      </p:sp>
      <p:pic>
        <p:nvPicPr>
          <p:cNvPr id="2052" name="Picture 4" descr="Semantic Elements">
            <a:extLst>
              <a:ext uri="{FF2B5EF4-FFF2-40B4-BE49-F238E27FC236}">
                <a16:creationId xmlns:a16="http://schemas.microsoft.com/office/drawing/2014/main" id="{8120B56B-C30C-466F-8DD3-859D2C507C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46" y="1777999"/>
            <a:ext cx="4717394" cy="472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6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7797A86-8B42-4FB4-A284-172A4875C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20" y="683171"/>
            <a:ext cx="11530899" cy="5714161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42DAB6DB-70ED-4553-A56E-2FC391CB2472}"/>
              </a:ext>
            </a:extLst>
          </p:cNvPr>
          <p:cNvSpPr/>
          <p:nvPr/>
        </p:nvSpPr>
        <p:spPr>
          <a:xfrm>
            <a:off x="346841" y="651641"/>
            <a:ext cx="11645462" cy="53602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8885E41-DCAE-4CCA-AD26-711C202E8236}"/>
              </a:ext>
            </a:extLst>
          </p:cNvPr>
          <p:cNvSpPr/>
          <p:nvPr/>
        </p:nvSpPr>
        <p:spPr>
          <a:xfrm>
            <a:off x="346841" y="1219198"/>
            <a:ext cx="1849821" cy="5178133"/>
          </a:xfrm>
          <a:prstGeom prst="roundRect">
            <a:avLst>
              <a:gd name="adj" fmla="val 5303"/>
            </a:avLst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2029522-EF7B-4D78-9547-5D3A809B5BCA}"/>
              </a:ext>
            </a:extLst>
          </p:cNvPr>
          <p:cNvSpPr/>
          <p:nvPr/>
        </p:nvSpPr>
        <p:spPr>
          <a:xfrm>
            <a:off x="2293541" y="1250729"/>
            <a:ext cx="9551618" cy="5178133"/>
          </a:xfrm>
          <a:prstGeom prst="roundRect">
            <a:avLst>
              <a:gd name="adj" fmla="val 635"/>
            </a:avLst>
          </a:prstGeom>
          <a:noFill/>
          <a:ln w="381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1225207-9648-4BC7-AA01-F77E5BEBF606}"/>
              </a:ext>
            </a:extLst>
          </p:cNvPr>
          <p:cNvSpPr txBox="1"/>
          <p:nvPr/>
        </p:nvSpPr>
        <p:spPr>
          <a:xfrm>
            <a:off x="4046483" y="199058"/>
            <a:ext cx="2102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header</a:t>
            </a:r>
            <a:endParaRPr lang="zh-TW" alt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B4C7127-AD73-45B9-A669-329628AEFE64}"/>
              </a:ext>
            </a:extLst>
          </p:cNvPr>
          <p:cNvSpPr txBox="1"/>
          <p:nvPr/>
        </p:nvSpPr>
        <p:spPr>
          <a:xfrm>
            <a:off x="809297" y="6291589"/>
            <a:ext cx="2102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nav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ED019D3-AEF7-46D6-9094-D1D986DAD1ED}"/>
              </a:ext>
            </a:extLst>
          </p:cNvPr>
          <p:cNvSpPr txBox="1"/>
          <p:nvPr/>
        </p:nvSpPr>
        <p:spPr>
          <a:xfrm>
            <a:off x="3373822" y="6334780"/>
            <a:ext cx="210206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main</a:t>
            </a:r>
            <a:endParaRPr lang="zh-TW" alt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F9F928F-D85E-4511-83E0-3EA25AA14DDB}"/>
              </a:ext>
            </a:extLst>
          </p:cNvPr>
          <p:cNvSpPr/>
          <p:nvPr/>
        </p:nvSpPr>
        <p:spPr>
          <a:xfrm>
            <a:off x="2293541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9470114-4662-4C2E-81BE-6EA347BDDEA6}"/>
              </a:ext>
            </a:extLst>
          </p:cNvPr>
          <p:cNvSpPr/>
          <p:nvPr/>
        </p:nvSpPr>
        <p:spPr>
          <a:xfrm>
            <a:off x="4692185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548967D-BBC8-4A03-B1AB-E5BF9839280B}"/>
              </a:ext>
            </a:extLst>
          </p:cNvPr>
          <p:cNvSpPr/>
          <p:nvPr/>
        </p:nvSpPr>
        <p:spPr>
          <a:xfrm>
            <a:off x="7090829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CF1C5D7-BC74-4AA0-85BD-47E6A44CA174}"/>
              </a:ext>
            </a:extLst>
          </p:cNvPr>
          <p:cNvSpPr/>
          <p:nvPr/>
        </p:nvSpPr>
        <p:spPr>
          <a:xfrm>
            <a:off x="9467994" y="1313526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F223B71-F050-4A9F-A6ED-1AEE11BF6509}"/>
              </a:ext>
            </a:extLst>
          </p:cNvPr>
          <p:cNvSpPr txBox="1"/>
          <p:nvPr/>
        </p:nvSpPr>
        <p:spPr>
          <a:xfrm>
            <a:off x="3048000" y="3246961"/>
            <a:ext cx="22281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article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848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EF399F-01D1-4330-86E1-A7BEBB82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認識基本標籤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9C0DEB-034C-4EDB-94EC-60FA87197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8193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4960" cy="1485900"/>
          </a:xfrm>
        </p:spPr>
        <p:txBody>
          <a:bodyPr/>
          <a:lstStyle/>
          <a:p>
            <a:r>
              <a:rPr lang="zh-TW" altLang="en-US" dirty="0"/>
              <a:t>區塊容器</a:t>
            </a:r>
            <a:r>
              <a:rPr lang="en-US" altLang="zh-TW" dirty="0"/>
              <a:t>&lt;div&gt;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10700796" cy="316567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Display: block</a:t>
            </a: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當作容器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(container) (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一個一個盒子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)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–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 最常使用</a:t>
            </a:r>
            <a:endParaRPr lang="en-US" altLang="zh-TW" sz="2800" b="0" i="0" dirty="0">
              <a:solidFill>
                <a:srgbClr val="333333"/>
              </a:solidFill>
              <a:effectLst/>
              <a:latin typeface="Noto Sans TC"/>
            </a:endParaRP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將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HTML 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文件的內容整理出不同獨立區塊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(block)-</a:t>
            </a:r>
            <a:r>
              <a:rPr lang="zh-TW" altLang="en-US" sz="2800" i="0" dirty="0">
                <a:solidFill>
                  <a:srgbClr val="333333"/>
                </a:solidFill>
                <a:latin typeface="Noto Sans TC"/>
              </a:rPr>
              <a:t>自動換行</a:t>
            </a:r>
            <a:endParaRPr lang="en-US" altLang="zh-TW" sz="2800" i="0" dirty="0">
              <a:solidFill>
                <a:srgbClr val="333333"/>
              </a:solidFill>
              <a:latin typeface="Noto Sans TC"/>
            </a:endParaRP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用途是方便給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CSS 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做樣式排版或方便給 </a:t>
            </a:r>
            <a:r>
              <a:rPr lang="en-US" altLang="zh-TW" sz="2800" b="0" i="0" u="none" strike="noStrike" dirty="0">
                <a:solidFill>
                  <a:srgbClr val="256FC7"/>
                </a:solidFill>
                <a:effectLst/>
                <a:latin typeface="Noto Sans TC"/>
                <a:hlinkClick r:id="rId2"/>
              </a:rPr>
              <a:t>JavaScript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 做互動操作</a:t>
            </a:r>
            <a:endParaRPr lang="en-US" altLang="zh-TW" sz="2800" b="0" i="0" dirty="0">
              <a:solidFill>
                <a:srgbClr val="333333"/>
              </a:solidFill>
              <a:effectLst/>
              <a:latin typeface="Noto Sans TC"/>
            </a:endParaRP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沒任何特殊意義</a:t>
            </a:r>
            <a:endParaRPr lang="zh-TW" altLang="en-US" sz="2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E85C63D-1FFC-48D3-A69A-83DE7515D8A3}"/>
              </a:ext>
            </a:extLst>
          </p:cNvPr>
          <p:cNvSpPr txBox="1"/>
          <p:nvPr/>
        </p:nvSpPr>
        <p:spPr>
          <a:xfrm>
            <a:off x="1794076" y="5802868"/>
            <a:ext cx="410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333333"/>
                </a:solidFill>
                <a:latin typeface="Noto Sans T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亂文</a:t>
            </a:r>
            <a:r>
              <a:rPr lang="zh-TW" altLang="en-US" sz="1800" dirty="0">
                <a:solidFill>
                  <a:srgbClr val="333333"/>
                </a:solidFill>
                <a:latin typeface="Noto Sans TC"/>
              </a:rPr>
              <a:t> </a:t>
            </a:r>
            <a:r>
              <a:rPr lang="en-US" altLang="zh-TW" sz="1800" dirty="0" err="1">
                <a:solidFill>
                  <a:srgbClr val="333333"/>
                </a:solidFill>
                <a:latin typeface="Noto Sans TC"/>
              </a:rPr>
              <a:t>lipsum</a:t>
            </a:r>
            <a:endParaRPr lang="en-US" altLang="zh-TW" sz="1800" dirty="0">
              <a:solidFill>
                <a:srgbClr val="333333"/>
              </a:solidFill>
              <a:latin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1223360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21640"/>
            <a:ext cx="10474960" cy="1485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段落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&lt;p&gt;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87600"/>
            <a:ext cx="9601200" cy="3581400"/>
          </a:xfrm>
        </p:spPr>
        <p:txBody>
          <a:bodyPr/>
          <a:lstStyle/>
          <a:p>
            <a:r>
              <a:rPr lang="zh-TW" altLang="en-US" sz="2800" dirty="0">
                <a:solidFill>
                  <a:srgbClr val="333333"/>
                </a:solidFill>
                <a:latin typeface="Noto Sans TC"/>
              </a:rPr>
              <a:t>為一個區塊</a:t>
            </a:r>
            <a:r>
              <a:rPr lang="en-US" altLang="zh-TW" sz="2800" dirty="0">
                <a:solidFill>
                  <a:srgbClr val="333333"/>
                </a:solidFill>
                <a:latin typeface="Noto Sans TC"/>
              </a:rPr>
              <a:t>(block)</a:t>
            </a:r>
          </a:p>
          <a:p>
            <a:r>
              <a:rPr lang="zh-TW" altLang="en-US" sz="2800" dirty="0">
                <a:solidFill>
                  <a:srgbClr val="333333"/>
                </a:solidFill>
                <a:latin typeface="Noto Sans TC"/>
              </a:rPr>
              <a:t>和</a:t>
            </a:r>
            <a:r>
              <a:rPr lang="en-US" altLang="zh-TW" sz="2800" dirty="0">
                <a:solidFill>
                  <a:srgbClr val="333333"/>
                </a:solidFill>
                <a:latin typeface="Noto Sans TC"/>
              </a:rPr>
              <a:t>&lt;div&gt;</a:t>
            </a:r>
            <a:r>
              <a:rPr lang="zh-TW" altLang="en-US" sz="2800" dirty="0">
                <a:solidFill>
                  <a:srgbClr val="333333"/>
                </a:solidFill>
                <a:latin typeface="Noto Sans TC"/>
              </a:rPr>
              <a:t>的差別</a:t>
            </a:r>
            <a:r>
              <a:rPr lang="en-US" altLang="zh-TW" sz="2800" dirty="0">
                <a:solidFill>
                  <a:srgbClr val="333333"/>
                </a:solidFill>
                <a:latin typeface="Noto Sans TC"/>
              </a:rPr>
              <a:t>: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333333"/>
                </a:solidFill>
                <a:latin typeface="Noto Sans TC"/>
              </a:rPr>
              <a:t>	&lt;p&gt;</a:t>
            </a:r>
            <a:r>
              <a:rPr lang="zh-TW" altLang="en-US" sz="2800" dirty="0">
                <a:solidFill>
                  <a:srgbClr val="333333"/>
                </a:solidFill>
                <a:latin typeface="Noto Sans TC"/>
              </a:rPr>
              <a:t>有瀏覽器預設的</a:t>
            </a:r>
            <a:r>
              <a:rPr lang="en-US" altLang="zh-TW" sz="2800" dirty="0">
                <a:solidFill>
                  <a:srgbClr val="333333"/>
                </a:solidFill>
                <a:latin typeface="Noto Sans TC"/>
              </a:rPr>
              <a:t>margin</a:t>
            </a:r>
            <a:endParaRPr lang="zh-TW" altLang="en-US" sz="2800" dirty="0">
              <a:solidFill>
                <a:srgbClr val="333333"/>
              </a:solidFill>
              <a:latin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1392997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4960" cy="1485900"/>
          </a:xfrm>
        </p:spPr>
        <p:txBody>
          <a:bodyPr/>
          <a:lstStyle/>
          <a:p>
            <a:r>
              <a:rPr lang="zh-TW" altLang="en-US" dirty="0"/>
              <a:t>區塊容器</a:t>
            </a:r>
            <a:r>
              <a:rPr lang="en-US" altLang="zh-TW" dirty="0"/>
              <a:t>&lt;span&gt;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997440" cy="3581400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</a:rPr>
              <a:t>Display: inline</a:t>
            </a:r>
            <a:endParaRPr lang="en-US" altLang="zh-TW" sz="3200" i="0" dirty="0">
              <a:solidFill>
                <a:schemeClr val="tx1"/>
              </a:solidFill>
            </a:endParaRPr>
          </a:p>
          <a:p>
            <a:r>
              <a:rPr lang="zh-TW" altLang="en-US" sz="3200" i="0" dirty="0">
                <a:solidFill>
                  <a:schemeClr val="tx1"/>
                </a:solidFill>
              </a:rPr>
              <a:t>小區塊</a:t>
            </a:r>
            <a:endParaRPr lang="en-US" altLang="zh-TW" sz="3200" i="0" dirty="0">
              <a:solidFill>
                <a:schemeClr val="tx1"/>
              </a:solidFill>
            </a:endParaRPr>
          </a:p>
          <a:p>
            <a:r>
              <a:rPr lang="zh-TW" altLang="en-US" sz="2800" i="0" dirty="0">
                <a:solidFill>
                  <a:schemeClr val="tx1"/>
                </a:solidFill>
                <a:effectLst/>
                <a:latin typeface="Open Sans"/>
              </a:rPr>
              <a:t>行內元素</a:t>
            </a:r>
            <a:r>
              <a:rPr lang="en-US" altLang="zh-TW" sz="2800" i="0" dirty="0">
                <a:solidFill>
                  <a:schemeClr val="tx1"/>
                </a:solidFill>
                <a:effectLst/>
                <a:latin typeface="Open Sans"/>
              </a:rPr>
              <a:t>inline</a:t>
            </a:r>
            <a:r>
              <a:rPr lang="zh-TW" altLang="en-US" sz="3200" i="0" dirty="0">
                <a:solidFill>
                  <a:schemeClr val="tx1"/>
                </a:solidFill>
                <a:effectLst/>
                <a:latin typeface="Open Sans"/>
              </a:rPr>
              <a:t>，不換行</a:t>
            </a:r>
            <a:endParaRPr lang="en-US" altLang="zh-TW" sz="3200" i="0" dirty="0">
              <a:solidFill>
                <a:schemeClr val="tx1"/>
              </a:solidFill>
              <a:effectLst/>
              <a:latin typeface="Open Sans"/>
            </a:endParaRPr>
          </a:p>
          <a:p>
            <a:r>
              <a:rPr lang="en-US" altLang="zh-TW" sz="3200" dirty="0">
                <a:solidFill>
                  <a:schemeClr val="tx1"/>
                </a:solidFill>
                <a:latin typeface="Open Sans"/>
              </a:rPr>
              <a:t>(</a:t>
            </a:r>
            <a:r>
              <a:rPr lang="zh-TW" altLang="en-US" sz="3200" dirty="0">
                <a:solidFill>
                  <a:schemeClr val="tx1"/>
                </a:solidFill>
                <a:latin typeface="Open Sans"/>
              </a:rPr>
              <a:t>改成</a:t>
            </a:r>
            <a:r>
              <a:rPr lang="en-US" altLang="zh-TW" sz="3200" dirty="0">
                <a:solidFill>
                  <a:schemeClr val="tx1"/>
                </a:solidFill>
                <a:latin typeface="Open Sans"/>
              </a:rPr>
              <a:t>div</a:t>
            </a:r>
            <a:r>
              <a:rPr lang="zh-TW" altLang="en-US" sz="3200" dirty="0">
                <a:solidFill>
                  <a:schemeClr val="tx1"/>
                </a:solidFill>
                <a:latin typeface="Open Sans"/>
              </a:rPr>
              <a:t>看看</a:t>
            </a:r>
            <a:r>
              <a:rPr lang="en-US" altLang="zh-TW" sz="3200" dirty="0">
                <a:solidFill>
                  <a:schemeClr val="tx1"/>
                </a:solidFill>
                <a:latin typeface="Open Sans"/>
              </a:rPr>
              <a:t>)</a:t>
            </a:r>
            <a:endParaRPr lang="en-US" altLang="zh-TW" sz="3200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112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8E708D-8181-49BE-8994-EBFD40A0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為什麼要有網頁</a:t>
            </a:r>
            <a:r>
              <a:rPr lang="en-US" altLang="zh-TW" dirty="0"/>
              <a:t>/</a:t>
            </a:r>
            <a:r>
              <a:rPr lang="zh-TW" altLang="en-US" dirty="0"/>
              <a:t>設計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7BEB4F-B58E-4D7C-B799-3D1DD6CD4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0953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04520"/>
            <a:ext cx="9601200" cy="1485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照片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TW" sz="4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img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、超連結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&lt;a&gt;</a:t>
            </a:r>
            <a:endParaRPr lang="zh-TW" alt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75DC86A-08BE-4765-83CD-9B4C4246C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820400" cy="3581400"/>
          </a:xfrm>
        </p:spPr>
        <p:txBody>
          <a:bodyPr>
            <a:normAutofit lnSpcReduction="10000"/>
          </a:bodyPr>
          <a:lstStyle/>
          <a:p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3600" b="0" dirty="0" err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3600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zh-TW" altLang="en-US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檔案位置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網址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alt="</a:t>
            </a:r>
            <a:r>
              <a:rPr lang="zh-TW" altLang="en-US" sz="3200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替代文字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zh-TW" altLang="en-US" sz="2400" i="0" dirty="0">
                <a:solidFill>
                  <a:schemeClr val="bg2">
                    <a:lumMod val="25000"/>
                  </a:schemeClr>
                </a:solidFill>
              </a:rPr>
              <a:t>少數不用結尾的標籤</a:t>
            </a:r>
            <a:endParaRPr lang="en-US" altLang="zh-TW" sz="2400" i="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src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="images/facebook.png" alt="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facebook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"&gt;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src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="https://i.imgur.com/2oTquxi.png" alt="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facebook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"&gt;</a:t>
            </a:r>
          </a:p>
          <a:p>
            <a:endParaRPr lang="en-US" altLang="zh-TW" sz="36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&lt;a </a:t>
            </a:r>
            <a:r>
              <a:rPr lang="en-US" altLang="zh-TW" sz="3600" dirty="0">
                <a:solidFill>
                  <a:schemeClr val="accent6">
                    <a:lumMod val="75000"/>
                  </a:schemeClr>
                </a:solidFill>
              </a:rPr>
              <a:t>href=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3600" dirty="0">
                <a:solidFill>
                  <a:schemeClr val="accent5">
                    <a:lumMod val="75000"/>
                  </a:schemeClr>
                </a:solidFill>
              </a:rPr>
              <a:t>網址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&gt;</a:t>
            </a:r>
            <a:r>
              <a:rPr lang="zh-TW" altLang="en-US" sz="3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&lt;/a&gt;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&lt;a href="https://www.youtube.com/"&gt;go to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youtube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zh-TW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TW" sz="36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644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2A304-B3EC-4F9E-9D2E-C864C80C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&lt;ul&gt;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&lt;li&gt;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ol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A67928-E71E-4AE4-8A42-683501006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&lt;ul&gt;</a:t>
            </a: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zh-TW" altLang="en-US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無順序的項目符號清單</a:t>
            </a:r>
            <a:endParaRPr lang="en-US" altLang="zh-TW" b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ol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-&gt;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accent5">
                    <a:lumMod val="50000"/>
                  </a:schemeClr>
                </a:solidFill>
              </a:rPr>
              <a:t>有</a:t>
            </a:r>
            <a:r>
              <a:rPr lang="zh-TW" altLang="en-US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順序的項目符號清單</a:t>
            </a:r>
            <a:endParaRPr lang="it-IT" altLang="zh-TW" b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&lt;ul&gt;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&lt;li&gt;test1&lt;/li&gt;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&lt;li&gt;test2&lt;/li&gt;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&lt;li&gt;test3&lt;/li&gt;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&lt;li&gt;test4&lt;/li&gt;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&lt;/ul&gt;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0386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E68A3-301B-42E4-9240-35820448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換行</a:t>
            </a:r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  <a:r>
              <a:rPr lang="zh-TW" altLang="en-US" dirty="0"/>
              <a:t>、水平線</a:t>
            </a:r>
            <a:r>
              <a:rPr lang="en-US" altLang="zh-TW" dirty="0"/>
              <a:t>&lt;</a:t>
            </a:r>
            <a:r>
              <a:rPr lang="en-US" altLang="zh-TW" dirty="0" err="1"/>
              <a:t>hr</a:t>
            </a:r>
            <a:r>
              <a:rPr lang="en-US" altLang="zh-TW" dirty="0"/>
              <a:t>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D12D30-FE34-4543-963E-F5CB69D5D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空元素</a:t>
            </a:r>
          </a:p>
        </p:txBody>
      </p:sp>
    </p:spTree>
    <p:extLst>
      <p:ext uri="{BB962C8B-B14F-4D97-AF65-F5344CB8AC3E}">
        <p14:creationId xmlns:p14="http://schemas.microsoft.com/office/powerpoint/2010/main" val="1833765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A384B7-A602-4E5C-81E4-1D106311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&lt;form&gt;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37462B-D8CC-4799-9C58-AF2938D51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4724400" cy="3581400"/>
          </a:xfrm>
        </p:spPr>
        <p:txBody>
          <a:bodyPr/>
          <a:lstStyle/>
          <a:p>
            <a:r>
              <a:rPr lang="en-US" altLang="zh-TW" dirty="0"/>
              <a:t>&lt;</a:t>
            </a:r>
            <a:r>
              <a:rPr lang="en-US" altLang="zh-TW" dirty="0" err="1"/>
              <a:t>lable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&lt;input&gt;</a:t>
            </a:r>
          </a:p>
          <a:p>
            <a:pPr lvl="1"/>
            <a:r>
              <a:rPr lang="en-US" altLang="zh-TW" dirty="0"/>
              <a:t>Checkbox</a:t>
            </a:r>
          </a:p>
          <a:p>
            <a:pPr lvl="1"/>
            <a:r>
              <a:rPr lang="en-US" altLang="zh-TW" dirty="0"/>
              <a:t>Radio</a:t>
            </a:r>
          </a:p>
          <a:p>
            <a:pPr lvl="1"/>
            <a:r>
              <a:rPr lang="en-US" altLang="zh-TW" dirty="0"/>
              <a:t>Submit</a:t>
            </a:r>
          </a:p>
          <a:p>
            <a:pPr lvl="1"/>
            <a:r>
              <a:rPr lang="en-US" altLang="zh-TW" dirty="0"/>
              <a:t>Password</a:t>
            </a:r>
          </a:p>
          <a:p>
            <a:r>
              <a:rPr lang="en-US" altLang="zh-TW" dirty="0"/>
              <a:t>&lt;</a:t>
            </a:r>
            <a:r>
              <a:rPr lang="en-US" altLang="zh-TW" dirty="0" err="1"/>
              <a:t>textarea</a:t>
            </a:r>
            <a:r>
              <a:rPr lang="en-US" altLang="zh-TW" dirty="0"/>
              <a:t>&gt; </a:t>
            </a:r>
            <a:r>
              <a:rPr lang="zh-TW" altLang="en-US" b="1" i="0" dirty="0">
                <a:solidFill>
                  <a:srgbClr val="242729"/>
                </a:solidFill>
                <a:effectLst/>
                <a:latin typeface="Noto Sans TC"/>
              </a:rPr>
              <a:t>多行段落</a:t>
            </a:r>
            <a:endParaRPr lang="en-US" altLang="zh-TW" b="1" i="0" dirty="0">
              <a:solidFill>
                <a:srgbClr val="242729"/>
              </a:solidFill>
              <a:effectLst/>
              <a:latin typeface="Noto Sans TC"/>
            </a:endParaRPr>
          </a:p>
          <a:p>
            <a:r>
              <a:rPr lang="en-US" altLang="zh-TW" dirty="0"/>
              <a:t>&lt;select&gt;</a:t>
            </a:r>
            <a:r>
              <a:rPr lang="zh-TW" altLang="en-US" dirty="0"/>
              <a:t> </a:t>
            </a:r>
            <a:r>
              <a:rPr lang="en-US" altLang="zh-TW" dirty="0"/>
              <a:t>&lt;option&gt;</a:t>
            </a:r>
          </a:p>
          <a:p>
            <a:endParaRPr lang="zh-TW" altLang="en-US" b="1" i="0" dirty="0">
              <a:solidFill>
                <a:srgbClr val="242729"/>
              </a:solidFill>
              <a:effectLst/>
              <a:latin typeface="Noto Sans TC"/>
            </a:endParaRPr>
          </a:p>
          <a:p>
            <a:pPr lvl="1"/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A993040-0877-4812-AF8F-31BBDD309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005" y="-5644048"/>
            <a:ext cx="3350035" cy="12149090"/>
          </a:xfrm>
          <a:prstGeom prst="rect">
            <a:avLst/>
          </a:prstGeom>
        </p:spPr>
      </p:pic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FD5A310-5E48-440F-95B8-9EAB78C0030D}"/>
              </a:ext>
            </a:extLst>
          </p:cNvPr>
          <p:cNvSpPr txBox="1">
            <a:spLocks/>
          </p:cNvSpPr>
          <p:nvPr/>
        </p:nvSpPr>
        <p:spPr>
          <a:xfrm>
            <a:off x="8167510" y="430497"/>
            <a:ext cx="2297289" cy="510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練習</a:t>
            </a:r>
          </a:p>
        </p:txBody>
      </p:sp>
    </p:spTree>
    <p:extLst>
      <p:ext uri="{BB962C8B-B14F-4D97-AF65-F5344CB8AC3E}">
        <p14:creationId xmlns:p14="http://schemas.microsoft.com/office/powerpoint/2010/main" val="2167471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1CC47E-C1DA-40DB-B4BD-A455A5D5C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&lt;form&gt; </a:t>
            </a:r>
            <a:r>
              <a:rPr lang="zh-TW" altLang="en-US" dirty="0">
                <a:hlinkClick r:id="rId2"/>
              </a:rPr>
              <a:t>表單元素屬性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EB11D19-6FBF-4250-A054-CC19F0285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autofocus:</a:t>
            </a:r>
            <a:r>
              <a:rPr lang="zh-TW" altLang="en-US" dirty="0"/>
              <a:t>聚焦在該元素 </a:t>
            </a:r>
            <a:r>
              <a:rPr lang="en-US" altLang="zh-TW" dirty="0"/>
              <a:t>– Boolean</a:t>
            </a:r>
          </a:p>
          <a:p>
            <a:r>
              <a:rPr lang="en-US" altLang="zh-TW" dirty="0"/>
              <a:t>disabled:</a:t>
            </a:r>
            <a:r>
              <a:rPr lang="zh-TW" altLang="en-US" dirty="0"/>
              <a:t>屬性禁用該元素 </a:t>
            </a:r>
            <a:r>
              <a:rPr lang="en-US" altLang="zh-TW" dirty="0"/>
              <a:t>- </a:t>
            </a:r>
            <a:r>
              <a:rPr lang="en-US" altLang="zh-TW" dirty="0" err="1"/>
              <a:t>boolean</a:t>
            </a:r>
            <a:endParaRPr lang="en-US" altLang="zh-TW" dirty="0"/>
          </a:p>
          <a:p>
            <a:r>
              <a:rPr lang="en-US" altLang="zh-TW" dirty="0"/>
              <a:t>value:</a:t>
            </a:r>
            <a:r>
              <a:rPr lang="zh-TW" altLang="en-US" dirty="0"/>
              <a:t>表單元素的初始值 </a:t>
            </a:r>
            <a:r>
              <a:rPr lang="en-US" altLang="zh-TW" dirty="0"/>
              <a:t>- </a:t>
            </a:r>
            <a:r>
              <a:rPr lang="en-US" altLang="zh-TW" dirty="0" err="1"/>
              <a:t>boolean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2454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CCF652-A37B-4F0C-B564-E4F55BE3E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267880-52DC-47DA-AF58-B16B3ADFD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8181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B34A6-CE59-4306-B5CC-E053DE55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800000"/>
                </a:solidFill>
                <a:effectLst/>
                <a:latin typeface="poppins"/>
              </a:rPr>
              <a:t>CSS</a:t>
            </a: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（</a:t>
            </a:r>
            <a:r>
              <a:rPr lang="en-US" altLang="zh-TW" b="0" i="0" dirty="0">
                <a:solidFill>
                  <a:srgbClr val="800000"/>
                </a:solidFill>
                <a:effectLst/>
                <a:latin typeface="poppins"/>
              </a:rPr>
              <a:t>Cascading Style Sheets</a:t>
            </a: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）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16DA9D-B69F-4DCC-947E-177CDF052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7888147" cy="1007887"/>
          </a:xfrm>
        </p:spPr>
        <p:txBody>
          <a:bodyPr/>
          <a:lstStyle/>
          <a:p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修改字體樣式、顏色、網頁背景、動畫、 </a:t>
            </a:r>
            <a:r>
              <a:rPr lang="en-US" altLang="zh-TW" sz="2600" dirty="0">
                <a:solidFill>
                  <a:srgbClr val="333333"/>
                </a:solidFill>
                <a:latin typeface="Noto Sans TC"/>
              </a:rPr>
              <a:t>3D </a:t>
            </a:r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效果</a:t>
            </a:r>
            <a:endParaRPr lang="en-US" altLang="zh-TW" sz="2600" dirty="0">
              <a:solidFill>
                <a:srgbClr val="333333"/>
              </a:solidFill>
              <a:latin typeface="Noto Sans TC"/>
            </a:endParaRPr>
          </a:p>
          <a:p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增添設計感的工具。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16219BF-BF69-45EE-8092-AFA439226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721" y="2916820"/>
            <a:ext cx="6630727" cy="374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717C8F3-FA12-4A3B-AFE9-535C3E0E52D3}"/>
              </a:ext>
            </a:extLst>
          </p:cNvPr>
          <p:cNvSpPr txBox="1"/>
          <p:nvPr/>
        </p:nvSpPr>
        <p:spPr>
          <a:xfrm>
            <a:off x="8502569" y="3526250"/>
            <a:ext cx="2902352" cy="1703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選擇器（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Selector</a:t>
            </a: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TW" b="1" i="0" dirty="0">
              <a:solidFill>
                <a:schemeClr val="accent5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宣告（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Declaration</a:t>
            </a: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TW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 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(Properties)</a:t>
            </a: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屬性值 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(Property value)</a:t>
            </a:r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58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ABA14-C24E-4827-938E-704AC43A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有三種呈現方式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A06BAC-DF7C-4803-A19E-D37AD768B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0957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Inline style – </a:t>
            </a:r>
            <a:r>
              <a:rPr lang="zh-TW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權重最高</a:t>
            </a:r>
            <a:endParaRPr lang="en-US" altLang="zh-TW" sz="2800" b="1" i="0" dirty="0">
              <a:solidFill>
                <a:schemeClr val="accent6">
                  <a:lumMod val="75000"/>
                </a:schemeClr>
              </a:solidFill>
              <a:effectLst/>
              <a:latin typeface="Helvetica Neue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在文件</a:t>
            </a:r>
            <a:r>
              <a:rPr lang="en-US" altLang="zh-TW" sz="2800" dirty="0"/>
              <a:t>&lt;head&gt;&lt;/head&gt;</a:t>
            </a:r>
            <a:r>
              <a:rPr lang="zh-TW" altLang="en-US" sz="2800" dirty="0"/>
              <a:t>裡使用</a:t>
            </a:r>
            <a:r>
              <a:rPr lang="en-US" altLang="zh-TW" sz="2800" dirty="0"/>
              <a:t>&lt;style&gt;&lt;/style&gt;</a:t>
            </a:r>
            <a:r>
              <a:rPr lang="zh-TW" altLang="en-US" sz="2800" dirty="0"/>
              <a:t>定義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獨立檔案、資料夾 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(</a:t>
            </a:r>
            <a:r>
              <a:rPr lang="zh-TW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實務上最常用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)</a:t>
            </a:r>
          </a:p>
          <a:p>
            <a:pPr marL="530352" lvl="1" indent="0">
              <a:buNone/>
            </a:pPr>
            <a:r>
              <a:rPr lang="en-US" altLang="zh-TW" sz="2400" i="0" dirty="0"/>
              <a:t>├── </a:t>
            </a:r>
            <a:r>
              <a:rPr lang="en-US" altLang="zh-TW" sz="2400" i="0" dirty="0" err="1"/>
              <a:t>css</a:t>
            </a:r>
            <a:r>
              <a:rPr lang="en-US" altLang="zh-TW" sz="2400" i="0" dirty="0"/>
              <a:t>/</a:t>
            </a:r>
          </a:p>
          <a:p>
            <a:pPr marL="530352" lvl="1" indent="0">
              <a:buNone/>
            </a:pPr>
            <a:r>
              <a:rPr lang="en-US" altLang="zh-TW" sz="2400" i="0" dirty="0"/>
              <a:t>|   └── style.css</a:t>
            </a:r>
          </a:p>
          <a:p>
            <a:pPr marL="530352" lvl="1" indent="0">
              <a:buNone/>
            </a:pPr>
            <a:r>
              <a:rPr lang="en-US" altLang="zh-TW" sz="2400" i="0" dirty="0"/>
              <a:t>└── index.html </a:t>
            </a:r>
            <a:endParaRPr lang="zh-TW" alt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29579826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F8301A-F10C-4C77-B128-4BBD63A7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inline style (</a:t>
            </a:r>
            <a:r>
              <a:rPr lang="zh-TW" altLang="en-US" dirty="0"/>
              <a:t>換文字的顏色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775FF-C61C-46B4-9321-4CDBC3EE7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0855"/>
            <a:ext cx="10251440" cy="821690"/>
          </a:xfrm>
        </p:spPr>
        <p:txBody>
          <a:bodyPr/>
          <a:lstStyle/>
          <a:p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&lt;h1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style="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TW" sz="2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28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blueviolet</a:t>
            </a:r>
            <a:r>
              <a:rPr lang="en-US" altLang="zh-TW" sz="2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&gt;My First post&lt;/h1&gt;</a:t>
            </a:r>
          </a:p>
          <a:p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E915A90-258B-43D6-8A08-854B8DABC345}"/>
              </a:ext>
            </a:extLst>
          </p:cNvPr>
          <p:cNvSpPr txBox="1">
            <a:spLocks/>
          </p:cNvSpPr>
          <p:nvPr/>
        </p:nvSpPr>
        <p:spPr>
          <a:xfrm>
            <a:off x="1371600" y="3333750"/>
            <a:ext cx="9601200" cy="821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Consolas" panose="020B0609020204030204" pitchFamily="49" charset="0"/>
                <a:ea typeface="+mj-ea"/>
                <a:cs typeface="+mj-cs"/>
              </a:defRPr>
            </a:lvl1pPr>
          </a:lstStyle>
          <a:p>
            <a:r>
              <a:rPr lang="zh-TW" altLang="en-US" dirty="0"/>
              <a:t>試著換文字的大小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7DD1AAB-AE8F-43C0-9F9C-B7BD28834EDE}"/>
              </a:ext>
            </a:extLst>
          </p:cNvPr>
          <p:cNvGrpSpPr/>
          <p:nvPr/>
        </p:nvGrpSpPr>
        <p:grpSpPr>
          <a:xfrm>
            <a:off x="1371600" y="4307840"/>
            <a:ext cx="11033760" cy="822960"/>
            <a:chOff x="1371600" y="4307840"/>
            <a:chExt cx="11033760" cy="822960"/>
          </a:xfrm>
        </p:grpSpPr>
        <p:sp>
          <p:nvSpPr>
            <p:cNvPr id="5" name="內容版面配置區 2">
              <a:extLst>
                <a:ext uri="{FF2B5EF4-FFF2-40B4-BE49-F238E27FC236}">
                  <a16:creationId xmlns:a16="http://schemas.microsoft.com/office/drawing/2014/main" id="{8A6F7C2F-F72C-486D-8506-7A9739C35522}"/>
                </a:ext>
              </a:extLst>
            </p:cNvPr>
            <p:cNvSpPr txBox="1">
              <a:spLocks/>
            </p:cNvSpPr>
            <p:nvPr/>
          </p:nvSpPr>
          <p:spPr>
            <a:xfrm>
              <a:off x="1371600" y="4381500"/>
              <a:ext cx="11033760" cy="7493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84048" indent="-384048" algn="l" defTabSz="914400" rtl="0" eaLnBrk="1" latinLnBrk="0" hangingPunct="1">
                <a:lnSpc>
                  <a:spcPct val="94000"/>
                </a:lnSpc>
                <a:spcBef>
                  <a:spcPts val="10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20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1pPr>
              <a:lvl2pPr marL="914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2000" i="1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2pPr>
              <a:lvl3pPr marL="1371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8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3pPr>
              <a:lvl4pPr marL="1828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800" i="1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4pPr>
              <a:lvl5pPr marL="22860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6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5pPr>
              <a:lvl6pPr marL="27432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3200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657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4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4114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2200" dirty="0">
                  <a:solidFill>
                    <a:schemeClr val="accent5">
                      <a:lumMod val="75000"/>
                    </a:schemeClr>
                  </a:solidFill>
                </a:rPr>
                <a:t>&lt;h1 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style=</a:t>
              </a:r>
              <a:r>
                <a:rPr lang="zh-TW" altLang="en-US" sz="2200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"</a:t>
              </a:r>
              <a:r>
                <a:rPr lang="en-US" altLang="zh-TW" sz="2200" dirty="0">
                  <a:solidFill>
                    <a:schemeClr val="accent4">
                      <a:lumMod val="75000"/>
                    </a:schemeClr>
                  </a:solidFill>
                </a:rPr>
                <a:t>color</a:t>
              </a:r>
              <a:r>
                <a:rPr lang="en-US" altLang="zh-TW" sz="2200" dirty="0">
                  <a:solidFill>
                    <a:srgbClr val="FF0000"/>
                  </a:solidFill>
                </a:rPr>
                <a:t>:</a:t>
              </a:r>
              <a:r>
                <a:rPr lang="en-US" altLang="zh-TW" sz="2200" dirty="0">
                  <a:solidFill>
                    <a:schemeClr val="accent2">
                      <a:lumMod val="75000"/>
                    </a:schemeClr>
                  </a:solidFill>
                </a:rPr>
                <a:t> </a:t>
              </a:r>
              <a:r>
                <a:rPr lang="en-US" altLang="zh-TW" sz="2200" dirty="0" err="1">
                  <a:solidFill>
                    <a:schemeClr val="accent2">
                      <a:lumMod val="75000"/>
                    </a:schemeClr>
                  </a:solidFill>
                </a:rPr>
                <a:t>blueviolet</a:t>
              </a:r>
              <a:r>
                <a:rPr lang="en-US" altLang="zh-TW" sz="2200" dirty="0">
                  <a:solidFill>
                    <a:srgbClr val="FF0000"/>
                  </a:solidFill>
                </a:rPr>
                <a:t>;</a:t>
              </a:r>
              <a:r>
                <a:rPr lang="en-US" altLang="zh-TW" sz="2200" b="0" dirty="0">
                  <a:solidFill>
                    <a:srgbClr val="C3E88D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2200" dirty="0">
                  <a:solidFill>
                    <a:schemeClr val="accent4">
                      <a:lumMod val="75000"/>
                    </a:schemeClr>
                  </a:solidFill>
                </a:rPr>
                <a:t>font-size:</a:t>
              </a:r>
              <a:r>
                <a:rPr lang="en-US" altLang="zh-TW" sz="2200" dirty="0">
                  <a:solidFill>
                    <a:schemeClr val="accent2">
                      <a:lumMod val="75000"/>
                    </a:schemeClr>
                  </a:solidFill>
                </a:rPr>
                <a:t>60px</a:t>
              </a:r>
              <a:r>
                <a:rPr lang="en-US" altLang="zh-TW" sz="2200" dirty="0">
                  <a:solidFill>
                    <a:srgbClr val="FF0000"/>
                  </a:solidFill>
                </a:rPr>
                <a:t>;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"</a:t>
              </a:r>
              <a:r>
                <a:rPr lang="en-US" altLang="zh-TW" sz="2200" dirty="0">
                  <a:solidFill>
                    <a:schemeClr val="accent5">
                      <a:lumMod val="75000"/>
                    </a:schemeClr>
                  </a:solidFill>
                </a:rPr>
                <a:t>&gt;My First post&lt;/h1&gt;</a:t>
              </a:r>
            </a:p>
            <a:p>
              <a:endParaRPr lang="zh-TW" altLang="en-US" sz="2200" dirty="0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AD3832A-5CBF-4FC3-AE69-A3039383946D}"/>
                </a:ext>
              </a:extLst>
            </p:cNvPr>
            <p:cNvSpPr/>
            <p:nvPr/>
          </p:nvSpPr>
          <p:spPr>
            <a:xfrm>
              <a:off x="6497320" y="4307840"/>
              <a:ext cx="2443480" cy="487680"/>
            </a:xfrm>
            <a:prstGeom prst="round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60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字方塊 39">
            <a:extLst>
              <a:ext uri="{FF2B5EF4-FFF2-40B4-BE49-F238E27FC236}">
                <a16:creationId xmlns:a16="http://schemas.microsoft.com/office/drawing/2014/main" id="{AAB65578-ACD3-4353-96C5-8E58735BF463}"/>
              </a:ext>
            </a:extLst>
          </p:cNvPr>
          <p:cNvSpPr txBox="1"/>
          <p:nvPr/>
        </p:nvSpPr>
        <p:spPr>
          <a:xfrm>
            <a:off x="8903826" y="4377267"/>
            <a:ext cx="31414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0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zh-TW" sz="20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color: 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blueviolet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font-size: 60px;</a:t>
            </a:r>
          </a:p>
          <a:p>
            <a:pPr marL="0" indent="0">
              <a:buNone/>
            </a:pPr>
            <a:r>
              <a:rPr lang="en-US" altLang="zh-TW" sz="20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D041AA9-534E-466B-8067-E86AFFD1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把</a:t>
            </a:r>
            <a:r>
              <a:rPr lang="en-US" altLang="zh-TW" dirty="0"/>
              <a:t>style</a:t>
            </a:r>
            <a:r>
              <a:rPr lang="zh-TW" altLang="en-US" dirty="0"/>
              <a:t>獨立出來</a:t>
            </a:r>
            <a:r>
              <a:rPr lang="en-US" altLang="zh-TW" sz="2800" dirty="0"/>
              <a:t>-</a:t>
            </a:r>
            <a:r>
              <a:rPr lang="zh-TW" altLang="en-US" sz="2800" dirty="0"/>
              <a:t>如何讓</a:t>
            </a:r>
            <a:r>
              <a:rPr lang="en-US" altLang="zh-TW" sz="2800" dirty="0"/>
              <a:t>html</a:t>
            </a:r>
            <a:r>
              <a:rPr lang="zh-TW" altLang="en-US" sz="2800" dirty="0"/>
              <a:t>標籤套上</a:t>
            </a:r>
            <a:r>
              <a:rPr lang="en-US" altLang="zh-TW" sz="2800" dirty="0" err="1"/>
              <a:t>css</a:t>
            </a:r>
            <a:r>
              <a:rPr lang="en-US" altLang="zh-TW" sz="2800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2B902-FF99-46B1-A8EF-B0CA8BDBD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822" y="2374619"/>
            <a:ext cx="4397022" cy="14032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&lt;p 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</a:rPr>
              <a:t>class="text"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    What is Lorem Ipsum?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&lt;/p&gt;</a:t>
            </a:r>
          </a:p>
          <a:p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97864DB6-376A-4731-A082-47BCBEBFD63A}"/>
              </a:ext>
            </a:extLst>
          </p:cNvPr>
          <p:cNvSpPr txBox="1">
            <a:spLocks/>
          </p:cNvSpPr>
          <p:nvPr/>
        </p:nvSpPr>
        <p:spPr>
          <a:xfrm>
            <a:off x="891822" y="4377267"/>
            <a:ext cx="3369733" cy="1911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color:brown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font-size:30px;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endParaRPr lang="zh-TW" altLang="en-US" sz="1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C5E49A9-C880-432A-9C31-0AC22253606A}"/>
              </a:ext>
            </a:extLst>
          </p:cNvPr>
          <p:cNvSpPr txBox="1"/>
          <p:nvPr/>
        </p:nvSpPr>
        <p:spPr>
          <a:xfrm>
            <a:off x="891823" y="1696453"/>
            <a:ext cx="2087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  </a:t>
            </a:r>
            <a:r>
              <a:rPr lang="en-US" altLang="zh-TW" sz="2000" dirty="0">
                <a:solidFill>
                  <a:srgbClr val="00B0F0"/>
                </a:solidFill>
                <a:latin typeface="Consolas" panose="020B0609020204030204" pitchFamily="49" charset="0"/>
              </a:rPr>
              <a:t>class</a:t>
            </a:r>
            <a:endParaRPr lang="zh-TW" altLang="en-US" sz="20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592E17B-EA0E-4578-B8F2-4F61F6099C04}"/>
              </a:ext>
            </a:extLst>
          </p:cNvPr>
          <p:cNvSpPr txBox="1"/>
          <p:nvPr/>
        </p:nvSpPr>
        <p:spPr>
          <a:xfrm>
            <a:off x="891823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F77A49-E531-4D4E-B21B-F4DDB4140194}"/>
              </a:ext>
            </a:extLst>
          </p:cNvPr>
          <p:cNvSpPr/>
          <p:nvPr/>
        </p:nvSpPr>
        <p:spPr>
          <a:xfrm>
            <a:off x="1371600" y="2281228"/>
            <a:ext cx="739423" cy="486035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80D156F-DF4D-46FA-83C7-169EE03F49AD}"/>
              </a:ext>
            </a:extLst>
          </p:cNvPr>
          <p:cNvSpPr/>
          <p:nvPr/>
        </p:nvSpPr>
        <p:spPr>
          <a:xfrm>
            <a:off x="891823" y="4377267"/>
            <a:ext cx="237066" cy="304583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B8FC1B15-4BFB-4050-824A-84DEC94DF498}"/>
              </a:ext>
            </a:extLst>
          </p:cNvPr>
          <p:cNvSpPr txBox="1">
            <a:spLocks/>
          </p:cNvSpPr>
          <p:nvPr/>
        </p:nvSpPr>
        <p:spPr>
          <a:xfrm>
            <a:off x="5156501" y="2374619"/>
            <a:ext cx="4397022" cy="14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id="logo"  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</a:rPr>
              <a:t>src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=""</a:t>
            </a: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&gt;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   What is Lorem Ipsum?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&lt;/p&gt;</a:t>
            </a:r>
          </a:p>
          <a:p>
            <a:endParaRPr lang="zh-TW" altLang="en-US" dirty="0"/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E4273659-2F45-462F-9745-1C77697C5F3D}"/>
              </a:ext>
            </a:extLst>
          </p:cNvPr>
          <p:cNvSpPr txBox="1">
            <a:spLocks/>
          </p:cNvSpPr>
          <p:nvPr/>
        </p:nvSpPr>
        <p:spPr>
          <a:xfrm>
            <a:off x="5156502" y="4377267"/>
            <a:ext cx="2452210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#logo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{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    width:80%; 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}</a:t>
            </a:r>
          </a:p>
          <a:p>
            <a:endParaRPr lang="zh-TW" altLang="en-US" sz="18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4C38A27-3D60-44CE-A1BE-5FEB181019B5}"/>
              </a:ext>
            </a:extLst>
          </p:cNvPr>
          <p:cNvSpPr txBox="1"/>
          <p:nvPr/>
        </p:nvSpPr>
        <p:spPr>
          <a:xfrm>
            <a:off x="4808003" y="1696453"/>
            <a:ext cx="2610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 </a:t>
            </a:r>
            <a:r>
              <a:rPr lang="en-US" altLang="zh-TW" sz="2000" dirty="0">
                <a:solidFill>
                  <a:srgbClr val="00B0F0"/>
                </a:solidFill>
                <a:latin typeface="Consolas" panose="020B0609020204030204" pitchFamily="49" charset="0"/>
              </a:rPr>
              <a:t>id</a:t>
            </a:r>
            <a:endParaRPr lang="zh-TW" altLang="en-US" sz="20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1406ED7-5C01-4F28-B705-6E5D14851B53}"/>
              </a:ext>
            </a:extLst>
          </p:cNvPr>
          <p:cNvSpPr/>
          <p:nvPr/>
        </p:nvSpPr>
        <p:spPr>
          <a:xfrm>
            <a:off x="5935901" y="2334772"/>
            <a:ext cx="292178" cy="440501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0B36531B-5A26-40E5-AEA2-D376B82D02C0}"/>
              </a:ext>
            </a:extLst>
          </p:cNvPr>
          <p:cNvSpPr/>
          <p:nvPr/>
        </p:nvSpPr>
        <p:spPr>
          <a:xfrm>
            <a:off x="5190368" y="4377267"/>
            <a:ext cx="217010" cy="363998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34" name="內容版面配置區 2">
            <a:extLst>
              <a:ext uri="{FF2B5EF4-FFF2-40B4-BE49-F238E27FC236}">
                <a16:creationId xmlns:a16="http://schemas.microsoft.com/office/drawing/2014/main" id="{BA3D1C30-8883-4871-AA74-6A984CF477EB}"/>
              </a:ext>
            </a:extLst>
          </p:cNvPr>
          <p:cNvSpPr txBox="1">
            <a:spLocks/>
          </p:cNvSpPr>
          <p:nvPr/>
        </p:nvSpPr>
        <p:spPr>
          <a:xfrm>
            <a:off x="9059334" y="2374619"/>
            <a:ext cx="2022872" cy="14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&lt;h1&gt;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  hello word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&lt;/h1&gt;</a:t>
            </a:r>
          </a:p>
          <a:p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F4C38F3-C828-481A-B99C-8505679D2AC0}"/>
              </a:ext>
            </a:extLst>
          </p:cNvPr>
          <p:cNvSpPr txBox="1"/>
          <p:nvPr/>
        </p:nvSpPr>
        <p:spPr>
          <a:xfrm>
            <a:off x="8839809" y="1696453"/>
            <a:ext cx="2610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</a:t>
            </a:r>
            <a:r>
              <a:rPr lang="en-US" altLang="zh-TW" sz="2000" dirty="0"/>
              <a:t>  </a:t>
            </a:r>
            <a:r>
              <a:rPr lang="zh-TW" alt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標籤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6C0388D9-AC2E-4B99-9243-82E14B1DB461}"/>
              </a:ext>
            </a:extLst>
          </p:cNvPr>
          <p:cNvSpPr/>
          <p:nvPr/>
        </p:nvSpPr>
        <p:spPr>
          <a:xfrm>
            <a:off x="9123350" y="2371381"/>
            <a:ext cx="649697" cy="368909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45BAEB08-35BE-444D-AE29-B9E07B53F8D6}"/>
              </a:ext>
            </a:extLst>
          </p:cNvPr>
          <p:cNvSpPr/>
          <p:nvPr/>
        </p:nvSpPr>
        <p:spPr>
          <a:xfrm>
            <a:off x="8927928" y="4435889"/>
            <a:ext cx="390843" cy="271676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5BAC2DF-F5E2-4ED7-9402-5A59CACA95A5}"/>
              </a:ext>
            </a:extLst>
          </p:cNvPr>
          <p:cNvCxnSpPr/>
          <p:nvPr/>
        </p:nvCxnSpPr>
        <p:spPr>
          <a:xfrm>
            <a:off x="4662311" y="2032000"/>
            <a:ext cx="0" cy="4165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D42031B9-B196-45DD-A99C-B1C7D9E7A69D}"/>
              </a:ext>
            </a:extLst>
          </p:cNvPr>
          <p:cNvCxnSpPr/>
          <p:nvPr/>
        </p:nvCxnSpPr>
        <p:spPr>
          <a:xfrm>
            <a:off x="8692445" y="2032000"/>
            <a:ext cx="0" cy="4165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1816FB36-9265-458A-B4E1-A22C8E0FBFA0}"/>
              </a:ext>
            </a:extLst>
          </p:cNvPr>
          <p:cNvCxnSpPr/>
          <p:nvPr/>
        </p:nvCxnSpPr>
        <p:spPr>
          <a:xfrm>
            <a:off x="745067" y="3668889"/>
            <a:ext cx="11300177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9EEA153-C8A6-4898-94C2-D64EF3BF666E}"/>
              </a:ext>
            </a:extLst>
          </p:cNvPr>
          <p:cNvSpPr txBox="1"/>
          <p:nvPr/>
        </p:nvSpPr>
        <p:spPr>
          <a:xfrm>
            <a:off x="4730044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7A39ACE9-7BEE-4506-8145-244FFFF94F98}"/>
              </a:ext>
            </a:extLst>
          </p:cNvPr>
          <p:cNvSpPr txBox="1"/>
          <p:nvPr/>
        </p:nvSpPr>
        <p:spPr>
          <a:xfrm>
            <a:off x="8760177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DA4C6D0-21C8-47AA-A8EA-67DEC658A21F}"/>
              </a:ext>
            </a:extLst>
          </p:cNvPr>
          <p:cNvSpPr txBox="1"/>
          <p:nvPr/>
        </p:nvSpPr>
        <p:spPr>
          <a:xfrm>
            <a:off x="2457729" y="1725654"/>
            <a:ext cx="2316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TW" altLang="en-US" b="0" i="0" dirty="0">
                <a:solidFill>
                  <a:srgbClr val="000000"/>
                </a:solidFill>
                <a:effectLst/>
                <a:latin typeface="PT Sans"/>
              </a:rPr>
              <a:t>可以被使用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PT Sans"/>
              </a:rPr>
              <a:t>多次</a:t>
            </a:r>
            <a:endParaRPr lang="en-US" altLang="zh-TW" b="1" i="0" dirty="0">
              <a:solidFill>
                <a:schemeClr val="accent6">
                  <a:lumMod val="75000"/>
                </a:schemeClr>
              </a:solidFill>
              <a:effectLst/>
              <a:latin typeface="PT San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4D30D45-4F9F-4FC7-99A8-585AA9D68378}"/>
              </a:ext>
            </a:extLst>
          </p:cNvPr>
          <p:cNvSpPr txBox="1"/>
          <p:nvPr/>
        </p:nvSpPr>
        <p:spPr>
          <a:xfrm>
            <a:off x="5899060" y="1697571"/>
            <a:ext cx="2533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TW" altLang="en-US" b="0" i="0" dirty="0">
                <a:solidFill>
                  <a:srgbClr val="000000"/>
                </a:solidFill>
                <a:effectLst/>
                <a:latin typeface="PT Sans"/>
              </a:rPr>
              <a:t>只能被使用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PT Sans"/>
              </a:rPr>
              <a:t>一次</a:t>
            </a:r>
            <a:endParaRPr lang="en-US" altLang="zh-TW" b="1" i="0" dirty="0">
              <a:solidFill>
                <a:schemeClr val="accent6">
                  <a:lumMod val="75000"/>
                </a:schemeClr>
              </a:solidFill>
              <a:effectLst/>
              <a:latin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909514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595D9E-C21E-4B55-B7A5-42949F64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5A1930-A40E-4C2F-B0CE-5E3B8A4BB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510605"/>
          </a:xfrm>
        </p:spPr>
        <p:txBody>
          <a:bodyPr/>
          <a:lstStyle/>
          <a:p>
            <a:r>
              <a:rPr lang="zh-TW" altLang="en-US" dirty="0"/>
              <a:t>提供資訊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49BA25EA-CD03-47D9-852B-D08C35E5228D}"/>
              </a:ext>
            </a:extLst>
          </p:cNvPr>
          <p:cNvSpPr txBox="1">
            <a:spLocks/>
          </p:cNvSpPr>
          <p:nvPr/>
        </p:nvSpPr>
        <p:spPr>
          <a:xfrm>
            <a:off x="1371600" y="2424289"/>
            <a:ext cx="9601200" cy="7473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Consolas" panose="020B0609020204030204" pitchFamily="49" charset="0"/>
                <a:ea typeface="+mj-ea"/>
                <a:cs typeface="+mj-cs"/>
              </a:defRPr>
            </a:lvl1pPr>
          </a:lstStyle>
          <a:p>
            <a:r>
              <a:rPr lang="zh-TW" altLang="en-US"/>
              <a:t>設計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8B29E057-E090-4B07-83AC-229A6A40355A}"/>
              </a:ext>
            </a:extLst>
          </p:cNvPr>
          <p:cNvSpPr txBox="1">
            <a:spLocks/>
          </p:cNvSpPr>
          <p:nvPr/>
        </p:nvSpPr>
        <p:spPr>
          <a:xfrm>
            <a:off x="1371600" y="3496951"/>
            <a:ext cx="9601200" cy="521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solidFill>
                  <a:srgbClr val="292929"/>
                </a:solidFill>
                <a:latin typeface="charter"/>
              </a:rPr>
              <a:t>更舒服、清楚理解資訊</a:t>
            </a:r>
            <a:endParaRPr lang="en-US" altLang="zh-TW" dirty="0">
              <a:solidFill>
                <a:srgbClr val="292929"/>
              </a:solidFill>
              <a:latin typeface="charter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A1300F4-728C-4E0D-9395-345194438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564" y="106024"/>
            <a:ext cx="5011036" cy="678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4678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8D864-004F-475A-8021-AAB3927E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31240"/>
          </a:xfrm>
        </p:spPr>
        <p:txBody>
          <a:bodyPr/>
          <a:lstStyle/>
          <a:p>
            <a:r>
              <a:rPr lang="zh-TW" altLang="en-US" dirty="0"/>
              <a:t>把</a:t>
            </a:r>
            <a:r>
              <a:rPr lang="en-US" altLang="zh-TW" dirty="0"/>
              <a:t>style</a:t>
            </a:r>
            <a:r>
              <a:rPr lang="zh-TW" altLang="en-US" dirty="0"/>
              <a:t>獨立出來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E51841F-960C-4AD5-9930-B4E9292571EB}"/>
              </a:ext>
            </a:extLst>
          </p:cNvPr>
          <p:cNvGrpSpPr/>
          <p:nvPr/>
        </p:nvGrpSpPr>
        <p:grpSpPr>
          <a:xfrm>
            <a:off x="1666240" y="2033129"/>
            <a:ext cx="6096000" cy="4587220"/>
            <a:chOff x="1666240" y="1717040"/>
            <a:chExt cx="6096000" cy="4587220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49AEA402-F76B-4D8E-82AD-A84B02B859B4}"/>
                </a:ext>
              </a:extLst>
            </p:cNvPr>
            <p:cNvSpPr txBox="1"/>
            <p:nvPr/>
          </p:nvSpPr>
          <p:spPr>
            <a:xfrm>
              <a:off x="1666240" y="1717040"/>
              <a:ext cx="6096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b="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</a:rPr>
                <a:t>&lt;head&gt;</a:t>
              </a: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3D64C9A0-5D35-46CA-BDD3-A30EA4B819EE}"/>
                </a:ext>
              </a:extLst>
            </p:cNvPr>
            <p:cNvSpPr txBox="1"/>
            <p:nvPr/>
          </p:nvSpPr>
          <p:spPr>
            <a:xfrm>
              <a:off x="1666240" y="5781040"/>
              <a:ext cx="6096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b="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</a:rPr>
                <a:t>&lt;/head&gt;</a:t>
              </a:r>
            </a:p>
          </p:txBody>
        </p:sp>
      </p:grp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1E3279E-7A22-4940-A863-A9196B2FA511}"/>
              </a:ext>
            </a:extLst>
          </p:cNvPr>
          <p:cNvSpPr/>
          <p:nvPr/>
        </p:nvSpPr>
        <p:spPr>
          <a:xfrm>
            <a:off x="1452880" y="2033129"/>
            <a:ext cx="1685431" cy="56896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CEAF8BC-6727-4669-AAFD-D3B5C064F62A}"/>
              </a:ext>
            </a:extLst>
          </p:cNvPr>
          <p:cNvSpPr/>
          <p:nvPr/>
        </p:nvSpPr>
        <p:spPr>
          <a:xfrm>
            <a:off x="1452880" y="6117439"/>
            <a:ext cx="1920240" cy="56896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455737-CEB7-476D-A279-D52CB07AEE80}"/>
              </a:ext>
            </a:extLst>
          </p:cNvPr>
          <p:cNvSpPr txBox="1"/>
          <p:nvPr/>
        </p:nvSpPr>
        <p:spPr>
          <a:xfrm>
            <a:off x="3373120" y="2066154"/>
            <a:ext cx="2092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8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放在哪</a:t>
            </a:r>
            <a:r>
              <a:rPr lang="zh-TW" alt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裡</a:t>
            </a:r>
            <a:r>
              <a:rPr lang="en-US" altLang="zh-TW" sz="28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3E98A4C-4F25-471E-8948-C27EA5F64850}"/>
              </a:ext>
            </a:extLst>
          </p:cNvPr>
          <p:cNvSpPr/>
          <p:nvPr/>
        </p:nvSpPr>
        <p:spPr>
          <a:xfrm>
            <a:off x="3988410" y="3374871"/>
            <a:ext cx="982134" cy="52322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D7320BD-FEFA-4770-8357-5330D72CCB1E}"/>
              </a:ext>
            </a:extLst>
          </p:cNvPr>
          <p:cNvSpPr/>
          <p:nvPr/>
        </p:nvSpPr>
        <p:spPr>
          <a:xfrm>
            <a:off x="3988410" y="4753143"/>
            <a:ext cx="982134" cy="52322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7D6F6F1-5B29-401B-8C85-DE8B2580004A}"/>
              </a:ext>
            </a:extLst>
          </p:cNvPr>
          <p:cNvSpPr txBox="1"/>
          <p:nvPr/>
        </p:nvSpPr>
        <p:spPr>
          <a:xfrm>
            <a:off x="3373120" y="2804198"/>
            <a:ext cx="192024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&lt;style&gt;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&lt;/style&gt;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D49DC05-6C97-4E72-9EE4-11F89F570A7F}"/>
              </a:ext>
            </a:extLst>
          </p:cNvPr>
          <p:cNvSpPr txBox="1"/>
          <p:nvPr/>
        </p:nvSpPr>
        <p:spPr>
          <a:xfrm>
            <a:off x="3856371" y="3412434"/>
            <a:ext cx="146069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h1{</a:t>
            </a: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    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9287C6-42EF-4370-83A6-E64EE2380AE4}"/>
              </a:ext>
            </a:extLst>
          </p:cNvPr>
          <p:cNvSpPr txBox="1"/>
          <p:nvPr/>
        </p:nvSpPr>
        <p:spPr>
          <a:xfrm>
            <a:off x="4819359" y="3888432"/>
            <a:ext cx="37489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color:</a:t>
            </a:r>
            <a:r>
              <a:rPr lang="en-US" altLang="zh-TW" sz="28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8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blueviolet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font-size: 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60px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24EF47C1-EEEE-4143-86B8-CEFF64677376}"/>
              </a:ext>
            </a:extLst>
          </p:cNvPr>
          <p:cNvSpPr txBox="1">
            <a:spLocks/>
          </p:cNvSpPr>
          <p:nvPr/>
        </p:nvSpPr>
        <p:spPr>
          <a:xfrm>
            <a:off x="1176933" y="1396736"/>
            <a:ext cx="11033760" cy="425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200" dirty="0">
                <a:solidFill>
                  <a:schemeClr val="accent5">
                    <a:lumMod val="75000"/>
                  </a:schemeClr>
                </a:solidFill>
              </a:rPr>
              <a:t>&lt;h1 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style=</a:t>
            </a:r>
            <a:r>
              <a:rPr lang="zh-TW" altLang="en-US" sz="2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altLang="zh-TW" sz="2200" dirty="0">
                <a:solidFill>
                  <a:schemeClr val="accent4">
                    <a:lumMod val="75000"/>
                  </a:schemeClr>
                </a:solidFill>
              </a:rPr>
              <a:t>color</a:t>
            </a:r>
            <a:r>
              <a:rPr lang="en-US" altLang="zh-TW" sz="2200" dirty="0">
                <a:solidFill>
                  <a:srgbClr val="FF0000"/>
                </a:solidFill>
              </a:rPr>
              <a:t>:</a:t>
            </a:r>
            <a:r>
              <a:rPr lang="en-US" altLang="zh-TW" sz="2200" dirty="0">
                <a:solidFill>
                  <a:schemeClr val="accent2">
                    <a:lumMod val="75000"/>
                  </a:schemeClr>
                </a:solidFill>
              </a:rPr>
              <a:t> </a:t>
            </a:r>
            <a:r>
              <a:rPr lang="en-US" altLang="zh-TW" sz="2200" dirty="0" err="1">
                <a:solidFill>
                  <a:schemeClr val="accent2">
                    <a:lumMod val="75000"/>
                  </a:schemeClr>
                </a:solidFill>
              </a:rPr>
              <a:t>blueviolet</a:t>
            </a:r>
            <a:r>
              <a:rPr lang="en-US" altLang="zh-TW" sz="2200" dirty="0">
                <a:solidFill>
                  <a:srgbClr val="FF0000"/>
                </a:solidFill>
              </a:rPr>
              <a:t>;</a:t>
            </a:r>
            <a:r>
              <a:rPr lang="en-US" altLang="zh-TW" sz="2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200" dirty="0">
                <a:solidFill>
                  <a:schemeClr val="accent4">
                    <a:lumMod val="75000"/>
                  </a:schemeClr>
                </a:solidFill>
              </a:rPr>
              <a:t>font-size:</a:t>
            </a:r>
            <a:r>
              <a:rPr lang="en-US" altLang="zh-TW" sz="2200" dirty="0">
                <a:solidFill>
                  <a:schemeClr val="accent2">
                    <a:lumMod val="75000"/>
                  </a:schemeClr>
                </a:solidFill>
              </a:rPr>
              <a:t>60px</a:t>
            </a:r>
            <a:r>
              <a:rPr lang="en-US" altLang="zh-TW" sz="2200" dirty="0">
                <a:solidFill>
                  <a:srgbClr val="FF0000"/>
                </a:solidFill>
              </a:rPr>
              <a:t>;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altLang="zh-TW" sz="2200" dirty="0">
                <a:solidFill>
                  <a:schemeClr val="accent5">
                    <a:lumMod val="75000"/>
                  </a:schemeClr>
                </a:solidFill>
              </a:rPr>
              <a:t>&gt;My First post&lt;/h1&gt;</a:t>
            </a:r>
          </a:p>
          <a:p>
            <a:endParaRPr lang="zh-TW" altLang="en-US" sz="22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2C68E5E6-087C-4D14-B04B-E970974D0682}"/>
              </a:ext>
            </a:extLst>
          </p:cNvPr>
          <p:cNvSpPr/>
          <p:nvPr/>
        </p:nvSpPr>
        <p:spPr>
          <a:xfrm>
            <a:off x="1749778" y="1396736"/>
            <a:ext cx="428978" cy="340614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A6A1BB63-403B-47B1-911B-10F87DD68C57}"/>
              </a:ext>
            </a:extLst>
          </p:cNvPr>
          <p:cNvSpPr/>
          <p:nvPr/>
        </p:nvSpPr>
        <p:spPr>
          <a:xfrm>
            <a:off x="3349410" y="2813030"/>
            <a:ext cx="1775746" cy="467006"/>
          </a:xfrm>
          <a:prstGeom prst="roundRect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043447AF-B4F5-4BAC-82AA-0CB5CA30FF03}"/>
              </a:ext>
            </a:extLst>
          </p:cNvPr>
          <p:cNvSpPr/>
          <p:nvPr/>
        </p:nvSpPr>
        <p:spPr>
          <a:xfrm>
            <a:off x="3349410" y="5365268"/>
            <a:ext cx="1775746" cy="467006"/>
          </a:xfrm>
          <a:prstGeom prst="roundRect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22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2B0D2D-9084-425D-99CF-D88BA4A2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C018DE-247E-4FBC-A457-FB1F348FF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新增區塊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顏色</a:t>
            </a:r>
            <a:r>
              <a:rPr lang="zh-TW" altLang="en-US" dirty="0"/>
              <a:t>、加入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行高</a:t>
            </a:r>
            <a:r>
              <a:rPr lang="en-US" altLang="zh-TW" dirty="0"/>
              <a:t>-</a:t>
            </a:r>
            <a:r>
              <a:rPr lang="zh-TW" altLang="en-US" dirty="0"/>
              <a:t>在</a:t>
            </a:r>
            <a:r>
              <a:rPr lang="en-US" altLang="zh-TW" dirty="0"/>
              <a:t>W3C</a:t>
            </a:r>
            <a:r>
              <a:rPr lang="zh-TW" altLang="en-US" dirty="0"/>
              <a:t> </a:t>
            </a:r>
            <a:r>
              <a:rPr lang="en-US" altLang="zh-TW" dirty="0" err="1"/>
              <a:t>css</a:t>
            </a:r>
            <a:r>
              <a:rPr lang="zh-TW" altLang="en-US" dirty="0"/>
              <a:t>找</a:t>
            </a:r>
            <a:endParaRPr lang="en-US" altLang="zh-TW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import </a:t>
            </a:r>
            <a:r>
              <a:rPr lang="zh-TW" altLang="en-US" dirty="0">
                <a:solidFill>
                  <a:schemeClr val="tx1"/>
                </a:solidFill>
              </a:rPr>
              <a:t>字體</a:t>
            </a:r>
            <a:r>
              <a:rPr lang="en-US" altLang="zh-TW" dirty="0">
                <a:solidFill>
                  <a:schemeClr val="tx1"/>
                </a:solidFill>
              </a:rPr>
              <a:t>(Google Font)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ADDD96B-76C3-4B42-981D-15C2332EC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068"/>
            <a:ext cx="12192000" cy="164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95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0C95EBC-05F8-40E8-AC38-53E59C99E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901"/>
            <a:ext cx="12192000" cy="6070197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CAD238C8-193A-4941-9F1A-001F653D1893}"/>
              </a:ext>
            </a:extLst>
          </p:cNvPr>
          <p:cNvSpPr/>
          <p:nvPr/>
        </p:nvSpPr>
        <p:spPr>
          <a:xfrm>
            <a:off x="0" y="393901"/>
            <a:ext cx="386080" cy="6070198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DD35C90-64BF-4A5F-A97F-81E85A74ED53}"/>
              </a:ext>
            </a:extLst>
          </p:cNvPr>
          <p:cNvSpPr/>
          <p:nvPr/>
        </p:nvSpPr>
        <p:spPr>
          <a:xfrm>
            <a:off x="11805920" y="393901"/>
            <a:ext cx="386080" cy="6070198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8398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86BB82-9880-4D06-B3A7-322A8B44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Margin vs padding vs border</a:t>
            </a:r>
            <a:endParaRPr lang="zh-TW" altLang="en-US" dirty="0"/>
          </a:p>
        </p:txBody>
      </p:sp>
      <p:pic>
        <p:nvPicPr>
          <p:cNvPr id="1026" name="Picture 2" descr="Imgur">
            <a:extLst>
              <a:ext uri="{FF2B5EF4-FFF2-40B4-BE49-F238E27FC236}">
                <a16:creationId xmlns:a16="http://schemas.microsoft.com/office/drawing/2014/main" id="{FCFB56AC-7490-4F04-BDBC-BD85EFDCB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07" y="2068929"/>
            <a:ext cx="4033779" cy="230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gur">
            <a:extLst>
              <a:ext uri="{FF2B5EF4-FFF2-40B4-BE49-F238E27FC236}">
                <a16:creationId xmlns:a16="http://schemas.microsoft.com/office/drawing/2014/main" id="{B48DF0E4-1730-4514-9588-BF378F02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341" y="2068929"/>
            <a:ext cx="2753508" cy="325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gur">
            <a:extLst>
              <a:ext uri="{FF2B5EF4-FFF2-40B4-BE49-F238E27FC236}">
                <a16:creationId xmlns:a16="http://schemas.microsoft.com/office/drawing/2014/main" id="{E6130EC3-76E9-4BBC-9169-7D83961A2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095" y="5695950"/>
            <a:ext cx="48006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0639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AD2975-0227-4101-A010-0BF91361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margin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E99C36-7566-4DB3-9A6B-70336A0C4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2691618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contect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altLang="zh-TW" dirty="0">
              <a:solidFill>
                <a:srgbClr val="89DDFF"/>
              </a:solidFill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contect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zh-TW" altLang="en-US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zh-TW" altLang="en-US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3%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B513D8C-393A-4597-9493-751EE7D3ACC2}"/>
              </a:ext>
            </a:extLst>
          </p:cNvPr>
          <p:cNvSpPr txBox="1"/>
          <p:nvPr/>
        </p:nvSpPr>
        <p:spPr>
          <a:xfrm>
            <a:off x="5462268" y="4938542"/>
            <a:ext cx="2562860" cy="1708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margin: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 右 下 左</a:t>
            </a: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　</a:t>
            </a:r>
            <a:endParaRPr lang="en-US" altLang="zh-TW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margin: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上下 左右</a:t>
            </a: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　</a:t>
            </a:r>
            <a:endParaRPr lang="en-US" altLang="zh-TW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margin: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 左右 下</a:t>
            </a: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　</a:t>
            </a:r>
            <a:endParaRPr lang="en-US" altLang="zh-TW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margin: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四個邊同樣値</a:t>
            </a: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endParaRPr lang="zh-TW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9F6923-CF75-449B-9A15-3B6F26C07B1D}"/>
              </a:ext>
            </a:extLst>
          </p:cNvPr>
          <p:cNvSpPr txBox="1"/>
          <p:nvPr/>
        </p:nvSpPr>
        <p:spPr>
          <a:xfrm>
            <a:off x="8289291" y="4912278"/>
            <a:ext cx="4523740" cy="1708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：與上方元素的距離</a:t>
            </a:r>
          </a:p>
          <a:p>
            <a:pPr algn="l"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：與右方元素的距離</a:t>
            </a:r>
          </a:p>
          <a:p>
            <a:pPr algn="l"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：與下方元素的距離</a:t>
            </a:r>
          </a:p>
          <a:p>
            <a:pPr algn="l"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：與左方元素的距離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951871C-B327-482D-98F2-28681C3CB8FA}"/>
              </a:ext>
            </a:extLst>
          </p:cNvPr>
          <p:cNvSpPr txBox="1"/>
          <p:nvPr/>
        </p:nvSpPr>
        <p:spPr>
          <a:xfrm>
            <a:off x="2819398" y="3787894"/>
            <a:ext cx="1644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 下 左 右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9FE889-9D34-4FD9-8280-8BB44364FA2B}"/>
              </a:ext>
            </a:extLst>
          </p:cNvPr>
          <p:cNvSpPr txBox="1"/>
          <p:nvPr/>
        </p:nvSpPr>
        <p:spPr>
          <a:xfrm>
            <a:off x="8807449" y="3534411"/>
            <a:ext cx="2847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3% 5% 6%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9A958C6-504A-47CD-B42E-4B16B91263C2}"/>
              </a:ext>
            </a:extLst>
          </p:cNvPr>
          <p:cNvSpPr txBox="1"/>
          <p:nvPr/>
        </p:nvSpPr>
        <p:spPr>
          <a:xfrm>
            <a:off x="5911847" y="3534411"/>
            <a:ext cx="2847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3% 6%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686C13E-A01D-4A08-B9B2-197ECF1B228C}"/>
              </a:ext>
            </a:extLst>
          </p:cNvPr>
          <p:cNvSpPr txBox="1"/>
          <p:nvPr/>
        </p:nvSpPr>
        <p:spPr>
          <a:xfrm>
            <a:off x="9775189" y="3869750"/>
            <a:ext cx="1879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 下 左 右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0BA7D0E-43D3-433B-A7C6-3C6F998D5519}"/>
              </a:ext>
            </a:extLst>
          </p:cNvPr>
          <p:cNvSpPr txBox="1"/>
          <p:nvPr/>
        </p:nvSpPr>
        <p:spPr>
          <a:xfrm>
            <a:off x="6743698" y="3888421"/>
            <a:ext cx="1879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 左右 下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035BD1C-6F4E-47C0-9D5C-52CE0392B714}"/>
              </a:ext>
            </a:extLst>
          </p:cNvPr>
          <p:cNvSpPr txBox="1"/>
          <p:nvPr/>
        </p:nvSpPr>
        <p:spPr>
          <a:xfrm>
            <a:off x="1870707" y="5214396"/>
            <a:ext cx="2847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45BED02-EA6E-448E-A42A-97E1CCA2DF4D}"/>
              </a:ext>
            </a:extLst>
          </p:cNvPr>
          <p:cNvSpPr txBox="1"/>
          <p:nvPr/>
        </p:nvSpPr>
        <p:spPr>
          <a:xfrm>
            <a:off x="2693668" y="5499589"/>
            <a:ext cx="1644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上下 左右</a:t>
            </a:r>
            <a:endParaRPr lang="zh-TW" altLang="en-US" dirty="0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0F99226E-2D20-4068-8E8D-4B2A9805D27F}"/>
              </a:ext>
            </a:extLst>
          </p:cNvPr>
          <p:cNvSpPr/>
          <p:nvPr/>
        </p:nvSpPr>
        <p:spPr>
          <a:xfrm rot="5400000">
            <a:off x="2137407" y="4408011"/>
            <a:ext cx="1112522" cy="3693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53287C8-7B13-4143-9B7E-ACF77FBF81DD}"/>
              </a:ext>
            </a:extLst>
          </p:cNvPr>
          <p:cNvSpPr txBox="1"/>
          <p:nvPr/>
        </p:nvSpPr>
        <p:spPr>
          <a:xfrm>
            <a:off x="2848866" y="4396301"/>
            <a:ext cx="1644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簡化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9841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5B753D-1AFD-4A6E-86E1-8D523D317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EF919AA-4ED9-4697-9244-38CD8D1436AB}"/>
              </a:ext>
            </a:extLst>
          </p:cNvPr>
          <p:cNvSpPr/>
          <p:nvPr/>
        </p:nvSpPr>
        <p:spPr>
          <a:xfrm>
            <a:off x="1290320" y="2052320"/>
            <a:ext cx="4024631" cy="304909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A56D45A-7C8A-4B7B-9429-E10B5CBC51A0}"/>
              </a:ext>
            </a:extLst>
          </p:cNvPr>
          <p:cNvSpPr/>
          <p:nvPr/>
        </p:nvSpPr>
        <p:spPr>
          <a:xfrm>
            <a:off x="1789429" y="2433131"/>
            <a:ext cx="3180080" cy="233799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767C77-2B03-4DDF-83C0-168F988F73A7}"/>
              </a:ext>
            </a:extLst>
          </p:cNvPr>
          <p:cNvSpPr txBox="1"/>
          <p:nvPr/>
        </p:nvSpPr>
        <p:spPr>
          <a:xfrm>
            <a:off x="2184400" y="2011051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C014C14-B5DC-41AA-B8AC-0E84050F99AD}"/>
              </a:ext>
            </a:extLst>
          </p:cNvPr>
          <p:cNvSpPr txBox="1"/>
          <p:nvPr/>
        </p:nvSpPr>
        <p:spPr>
          <a:xfrm>
            <a:off x="1343659" y="3026480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D9AF52F-D0C5-4E66-A289-202B04762B95}"/>
              </a:ext>
            </a:extLst>
          </p:cNvPr>
          <p:cNvSpPr txBox="1"/>
          <p:nvPr/>
        </p:nvSpPr>
        <p:spPr>
          <a:xfrm>
            <a:off x="4890772" y="3036243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5792C2-487A-499F-B96C-C665EF904B52}"/>
              </a:ext>
            </a:extLst>
          </p:cNvPr>
          <p:cNvSpPr txBox="1"/>
          <p:nvPr/>
        </p:nvSpPr>
        <p:spPr>
          <a:xfrm>
            <a:off x="2907029" y="4764226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81EBDA1-3F8F-48C4-AF37-DDCE98EF0B12}"/>
              </a:ext>
            </a:extLst>
          </p:cNvPr>
          <p:cNvSpPr/>
          <p:nvPr/>
        </p:nvSpPr>
        <p:spPr>
          <a:xfrm>
            <a:off x="6877049" y="2052320"/>
            <a:ext cx="4024631" cy="304909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B68F6A2-403C-4102-A77D-B850B660661F}"/>
              </a:ext>
            </a:extLst>
          </p:cNvPr>
          <p:cNvSpPr/>
          <p:nvPr/>
        </p:nvSpPr>
        <p:spPr>
          <a:xfrm>
            <a:off x="7222491" y="2433131"/>
            <a:ext cx="3180080" cy="233799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AAC9D5D-70CF-4F9F-A6AB-315FEE4870CB}"/>
              </a:ext>
            </a:extLst>
          </p:cNvPr>
          <p:cNvSpPr txBox="1"/>
          <p:nvPr/>
        </p:nvSpPr>
        <p:spPr>
          <a:xfrm>
            <a:off x="7771129" y="2011051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51C9B2E-9EE7-4E79-9E4A-9ACD1EA6ECB3}"/>
              </a:ext>
            </a:extLst>
          </p:cNvPr>
          <p:cNvSpPr txBox="1"/>
          <p:nvPr/>
        </p:nvSpPr>
        <p:spPr>
          <a:xfrm>
            <a:off x="6833866" y="3026480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749BFCA-99FE-41C1-A083-D2DEB800E867}"/>
              </a:ext>
            </a:extLst>
          </p:cNvPr>
          <p:cNvSpPr txBox="1"/>
          <p:nvPr/>
        </p:nvSpPr>
        <p:spPr>
          <a:xfrm>
            <a:off x="10477501" y="3036243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9599F41-ADEB-433D-A7F7-914532E0859E}"/>
              </a:ext>
            </a:extLst>
          </p:cNvPr>
          <p:cNvSpPr txBox="1"/>
          <p:nvPr/>
        </p:nvSpPr>
        <p:spPr>
          <a:xfrm>
            <a:off x="8493758" y="4764226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3162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1BF9A0-691E-4B94-9402-4DEC15B36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padding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A5DEC0D4-6CD3-43B2-9405-AD2C20158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939DD90-76D3-41D4-B057-D2068B4A1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523"/>
            <a:ext cx="12192000" cy="303505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23783BA-FB2E-4592-A81D-CE56BDC3F451}"/>
              </a:ext>
            </a:extLst>
          </p:cNvPr>
          <p:cNvSpPr txBox="1"/>
          <p:nvPr/>
        </p:nvSpPr>
        <p:spPr>
          <a:xfrm>
            <a:off x="3261360" y="2357120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2%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B33CED-A2B2-4807-9ECE-792C484129DC}"/>
              </a:ext>
            </a:extLst>
          </p:cNvPr>
          <p:cNvSpPr txBox="1"/>
          <p:nvPr/>
        </p:nvSpPr>
        <p:spPr>
          <a:xfrm>
            <a:off x="375920" y="2824230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4%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4931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FFBE19-8221-48E2-83A1-B044571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padding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729BB1-06D6-4A58-984A-DC13743D4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13606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pPr marL="530352" lvl="1" indent="0">
              <a:buNone/>
            </a:pPr>
            <a:r>
              <a:rPr lang="en-US" altLang="zh-TW" dirty="0">
                <a:solidFill>
                  <a:srgbClr val="89DDFF"/>
                </a:solidFill>
              </a:rPr>
              <a:t>…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altLang="zh-TW" dirty="0">
              <a:solidFill>
                <a:srgbClr val="89DDFF"/>
              </a:solidFill>
            </a:endParaRPr>
          </a:p>
          <a:p>
            <a:pPr marL="0" indent="0">
              <a:buNone/>
            </a:pP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B342796-B09E-4B8D-A8C6-4A8E1FF26B84}"/>
              </a:ext>
            </a:extLst>
          </p:cNvPr>
          <p:cNvSpPr txBox="1"/>
          <p:nvPr/>
        </p:nvSpPr>
        <p:spPr>
          <a:xfrm>
            <a:off x="312420" y="3444436"/>
            <a:ext cx="91262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241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223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199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1755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7EAE29-64B1-4D57-8CFA-6C90D074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border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B1B09B4-13ED-405B-BD8F-17C15B771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10775"/>
            <a:ext cx="12192000" cy="12876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8BC6773-5B16-4EB8-9A5A-F01F38FA2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15878"/>
            <a:ext cx="12192000" cy="161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952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193A47-88D9-4C93-ABB4-8D7E32608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cs typeface="Segoe UI" panose="020B0502040204020203" pitchFamily="34" charset="0"/>
              </a:rPr>
              <a:t>b</a:t>
            </a:r>
            <a:r>
              <a:rPr kumimoji="0" lang="en-US" altLang="zh-TW" sz="4400" b="0" i="0" u="none" strike="noStrike" cap="none" normalizeH="0" baseline="0" dirty="0">
                <a:ln>
                  <a:noFill/>
                </a:ln>
                <a:effectLst/>
                <a:cs typeface="Segoe UI" panose="020B0502040204020203" pitchFamily="34" charset="0"/>
              </a:rPr>
              <a:t>order</a:t>
            </a:r>
            <a:r>
              <a:rPr kumimoji="0" lang="en-US" altLang="zh-TW" sz="4400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kumimoji="0" lang="zh-TW" altLang="zh-TW" sz="4400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Definition and Usage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3FAC71F-C9F9-4789-992A-54D4FEF42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58462"/>
            <a:ext cx="6982799" cy="315321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D5CF369-4217-4CED-873A-447F92C89B3E}"/>
              </a:ext>
            </a:extLst>
          </p:cNvPr>
          <p:cNvSpPr txBox="1"/>
          <p:nvPr/>
        </p:nvSpPr>
        <p:spPr>
          <a:xfrm>
            <a:off x="9171940" y="5715921"/>
            <a:ext cx="3020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solid teal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B711E04-48DE-4F3D-9A31-A5F3D79E6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5067033"/>
            <a:ext cx="7640116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4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BEE43F-B380-4382-926F-669422FD5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拆解知識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26A470D-3724-494E-8CDD-1A067416FE83}"/>
              </a:ext>
            </a:extLst>
          </p:cNvPr>
          <p:cNvSpPr/>
          <p:nvPr/>
        </p:nvSpPr>
        <p:spPr>
          <a:xfrm>
            <a:off x="2602090" y="2743200"/>
            <a:ext cx="1196622" cy="7676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問題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6E48E23-97A8-433D-BA7D-3562D8AB5EA8}"/>
              </a:ext>
            </a:extLst>
          </p:cNvPr>
          <p:cNvSpPr/>
          <p:nvPr/>
        </p:nvSpPr>
        <p:spPr>
          <a:xfrm>
            <a:off x="5830712" y="2743200"/>
            <a:ext cx="1196622" cy="7676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知識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AEDA0-FB41-4FDB-9A4B-0F8DFDF91632}"/>
              </a:ext>
            </a:extLst>
          </p:cNvPr>
          <p:cNvSpPr/>
          <p:nvPr/>
        </p:nvSpPr>
        <p:spPr>
          <a:xfrm>
            <a:off x="8890000" y="2743200"/>
            <a:ext cx="1196622" cy="7676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工具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A863BD9-B049-435C-B2A3-463E46BC276D}"/>
              </a:ext>
            </a:extLst>
          </p:cNvPr>
          <p:cNvSpPr txBox="1"/>
          <p:nvPr/>
        </p:nvSpPr>
        <p:spPr>
          <a:xfrm>
            <a:off x="2088444" y="4047066"/>
            <a:ext cx="2901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想要在瀏覽器顯示資訊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4F617A2-10BC-4E1A-9E54-DCC955FDA428}"/>
              </a:ext>
            </a:extLst>
          </p:cNvPr>
          <p:cNvSpPr txBox="1"/>
          <p:nvPr/>
        </p:nvSpPr>
        <p:spPr>
          <a:xfrm>
            <a:off x="5068712" y="4047066"/>
            <a:ext cx="2720622" cy="1536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/>
              <a:t>前端</a:t>
            </a:r>
            <a:endParaRPr lang="en-US" altLang="zh-TW" sz="2000" dirty="0"/>
          </a:p>
          <a:p>
            <a:pPr algn="ctr">
              <a:lnSpc>
                <a:spcPct val="120000"/>
              </a:lnSpc>
            </a:pPr>
            <a:r>
              <a:rPr lang="en-US" altLang="zh-TW" sz="2000" dirty="0"/>
              <a:t>CSS</a:t>
            </a:r>
          </a:p>
          <a:p>
            <a:pPr algn="ctr">
              <a:lnSpc>
                <a:spcPct val="120000"/>
              </a:lnSpc>
            </a:pPr>
            <a:r>
              <a:rPr lang="en-US" altLang="zh-TW" sz="2000" dirty="0"/>
              <a:t>HTML</a:t>
            </a:r>
          </a:p>
          <a:p>
            <a:pPr algn="ctr">
              <a:lnSpc>
                <a:spcPct val="120000"/>
              </a:lnSpc>
            </a:pPr>
            <a:r>
              <a:rPr lang="en-US" altLang="zh-TW" sz="2000" dirty="0"/>
              <a:t>JavaScript</a:t>
            </a:r>
            <a:endParaRPr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C54B2DA-60D7-4881-A783-19A7BB2DE466}"/>
              </a:ext>
            </a:extLst>
          </p:cNvPr>
          <p:cNvSpPr txBox="1"/>
          <p:nvPr/>
        </p:nvSpPr>
        <p:spPr>
          <a:xfrm>
            <a:off x="8252178" y="4047066"/>
            <a:ext cx="2720622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/>
              <a:t>程式語言</a:t>
            </a:r>
            <a:endParaRPr lang="en-US" altLang="zh-TW" sz="2000" dirty="0"/>
          </a:p>
          <a:p>
            <a:pPr algn="ctr">
              <a:lnSpc>
                <a:spcPct val="120000"/>
              </a:lnSpc>
            </a:pPr>
            <a:r>
              <a:rPr lang="zh-TW" altLang="en-US" sz="2000" dirty="0"/>
              <a:t>前端框架</a:t>
            </a:r>
          </a:p>
        </p:txBody>
      </p:sp>
    </p:spTree>
    <p:extLst>
      <p:ext uri="{BB962C8B-B14F-4D97-AF65-F5344CB8AC3E}">
        <p14:creationId xmlns:p14="http://schemas.microsoft.com/office/powerpoint/2010/main" val="12935333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19BA30-96C5-4CCF-8483-B5F642AFE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加上</a:t>
            </a:r>
            <a:r>
              <a:rPr lang="en-US" altLang="zh-TW" dirty="0">
                <a:hlinkClick r:id="rId2"/>
              </a:rPr>
              <a:t>button</a:t>
            </a:r>
            <a:r>
              <a:rPr lang="zh-TW" altLang="en-US" dirty="0"/>
              <a:t>，更改樣式，連結至</a:t>
            </a:r>
            <a:r>
              <a:rPr lang="en-US" altLang="zh-TW" dirty="0"/>
              <a:t>YT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25738AC-89EB-4F88-8B6F-B5A5C6C8EE92}"/>
              </a:ext>
            </a:extLst>
          </p:cNvPr>
          <p:cNvSpPr txBox="1"/>
          <p:nvPr/>
        </p:nvSpPr>
        <p:spPr>
          <a:xfrm>
            <a:off x="1273136" y="1723175"/>
            <a:ext cx="614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Read more...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F7F3826-B664-425E-AEA8-92C1BDDE8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0" y="1723175"/>
            <a:ext cx="5630061" cy="243874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AFCEDF7-1DB5-4F20-997E-9DC043033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0" y="4322276"/>
            <a:ext cx="4515480" cy="241968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59FEF4A-E6B2-4FFC-954E-3B917306D587}"/>
              </a:ext>
            </a:extLst>
          </p:cNvPr>
          <p:cNvSpPr/>
          <p:nvPr/>
        </p:nvSpPr>
        <p:spPr>
          <a:xfrm>
            <a:off x="6863753" y="2986335"/>
            <a:ext cx="1274407" cy="221056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18B6F1-AA4D-462A-A693-FDA1103869A0}"/>
              </a:ext>
            </a:extLst>
          </p:cNvPr>
          <p:cNvSpPr/>
          <p:nvPr/>
        </p:nvSpPr>
        <p:spPr>
          <a:xfrm>
            <a:off x="6777653" y="5603240"/>
            <a:ext cx="1274406" cy="157480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5FCF16-3362-4288-8845-5B5A3A700F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252" r="59704"/>
          <a:stretch/>
        </p:blipFill>
        <p:spPr>
          <a:xfrm>
            <a:off x="888389" y="2500848"/>
            <a:ext cx="1672394" cy="883393"/>
          </a:xfrm>
          <a:prstGeom prst="rect">
            <a:avLst/>
          </a:prstGeom>
        </p:spPr>
      </p:pic>
      <p:sp>
        <p:nvSpPr>
          <p:cNvPr id="3" name="箭號: 向右 2">
            <a:extLst>
              <a:ext uri="{FF2B5EF4-FFF2-40B4-BE49-F238E27FC236}">
                <a16:creationId xmlns:a16="http://schemas.microsoft.com/office/drawing/2014/main" id="{A56B3084-A571-4F79-A072-29C000A72273}"/>
              </a:ext>
            </a:extLst>
          </p:cNvPr>
          <p:cNvSpPr/>
          <p:nvPr/>
        </p:nvSpPr>
        <p:spPr>
          <a:xfrm>
            <a:off x="2721526" y="2806061"/>
            <a:ext cx="559293" cy="3605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CDA67FD-CB6E-4362-AAF0-2ABE54D280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585" t="20252" r="5159"/>
          <a:stretch/>
        </p:blipFill>
        <p:spPr>
          <a:xfrm>
            <a:off x="3455536" y="2490897"/>
            <a:ext cx="2334827" cy="883393"/>
          </a:xfrm>
          <a:prstGeom prst="rect">
            <a:avLst/>
          </a:prstGeom>
        </p:spPr>
      </p:pic>
      <p:sp>
        <p:nvSpPr>
          <p:cNvPr id="6" name="語音泡泡: 矩形 5">
            <a:extLst>
              <a:ext uri="{FF2B5EF4-FFF2-40B4-BE49-F238E27FC236}">
                <a16:creationId xmlns:a16="http://schemas.microsoft.com/office/drawing/2014/main" id="{3830C9FE-4AD4-4FA1-B739-8DD703D078BC}"/>
              </a:ext>
            </a:extLst>
          </p:cNvPr>
          <p:cNvSpPr/>
          <p:nvPr/>
        </p:nvSpPr>
        <p:spPr>
          <a:xfrm>
            <a:off x="3603339" y="3575983"/>
            <a:ext cx="1783892" cy="516623"/>
          </a:xfrm>
          <a:prstGeom prst="wedgeRectCallout">
            <a:avLst>
              <a:gd name="adj1" fmla="val 8031"/>
              <a:gd name="adj2" fmla="val -92263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Link to YT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03559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D0FCEC-0909-4FE7-962D-C2E30AACE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Width</a:t>
            </a:r>
            <a:r>
              <a:rPr lang="zh-TW" altLang="en-US" dirty="0"/>
              <a:t> 寬度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869B8C-5477-46E7-87D9-8CF5E17F1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8462"/>
            <a:ext cx="12192000" cy="201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226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E3EAAA-FC2B-4513-8907-95137ACB0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改成三欄</a:t>
            </a:r>
            <a:r>
              <a:rPr lang="en-US" altLang="zh-TW" dirty="0"/>
              <a:t>-</a:t>
            </a:r>
            <a:r>
              <a:rPr lang="zh-TW" altLang="en-US" dirty="0"/>
              <a:t>占滿網頁寬度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DB2CCE-E61E-47C5-8898-1C90C4F4B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D3C793-B565-4174-BA77-F71780024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6886"/>
            <a:ext cx="12192000" cy="226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07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922D5E-349B-4589-8C6A-3F1B8733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347" y="250367"/>
            <a:ext cx="4540928" cy="494930"/>
          </a:xfrm>
        </p:spPr>
        <p:txBody>
          <a:bodyPr>
            <a:noAutofit/>
          </a:bodyPr>
          <a:lstStyle/>
          <a:p>
            <a:r>
              <a:rPr lang="en-US" altLang="zh-TW" sz="3200" dirty="0"/>
              <a:t>Block </a:t>
            </a:r>
            <a:r>
              <a:rPr lang="en-US" altLang="zh-TW" sz="3200" dirty="0" err="1"/>
              <a:t>v.s</a:t>
            </a:r>
            <a:r>
              <a:rPr lang="en-US" altLang="zh-TW" sz="3200" dirty="0"/>
              <a:t>. inline</a:t>
            </a:r>
            <a:endParaRPr lang="zh-TW" altLang="en-US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E2D25A6-9F42-4FB6-B47C-56664B16E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38" y="157911"/>
            <a:ext cx="3577900" cy="6542177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B5E1C5-30BE-4642-BCA1-54166D643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6938" y="1685761"/>
            <a:ext cx="2712127" cy="1570664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BA81694-28FA-4307-BD60-5EEDF9358803}"/>
              </a:ext>
            </a:extLst>
          </p:cNvPr>
          <p:cNvSpPr txBox="1"/>
          <p:nvPr/>
        </p:nvSpPr>
        <p:spPr>
          <a:xfrm>
            <a:off x="5326411" y="3860945"/>
            <a:ext cx="29829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solid blue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06D678A-E984-4746-BC89-AA9F46357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399" y="0"/>
            <a:ext cx="3838495" cy="6858000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D6FB4C9-FA75-4BAA-93D3-926FA3E2111E}"/>
              </a:ext>
            </a:extLst>
          </p:cNvPr>
          <p:cNvCxnSpPr/>
          <p:nvPr/>
        </p:nvCxnSpPr>
        <p:spPr>
          <a:xfrm flipH="1">
            <a:off x="3966938" y="1749742"/>
            <a:ext cx="4342461" cy="249462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3598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110958-CFFA-4B68-8596-6F1B7DE2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display: inline-block</a:t>
            </a:r>
            <a:endParaRPr lang="zh-TW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9395C67-374E-4A21-B0BE-71F7C0F2A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7301" y="1758462"/>
            <a:ext cx="9191349" cy="460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55F7152-D004-4E35-B643-1F42FFE4B712}"/>
              </a:ext>
            </a:extLst>
          </p:cNvPr>
          <p:cNvSpPr txBox="1"/>
          <p:nvPr/>
        </p:nvSpPr>
        <p:spPr>
          <a:xfrm>
            <a:off x="1371600" y="175846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內容以</a:t>
            </a:r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inline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的方式呈現，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latin typeface="charter"/>
              </a:rPr>
              <a:t>容器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擁有</a:t>
            </a:r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block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的屬性</a:t>
            </a:r>
            <a:endParaRPr lang="en-US" altLang="zh-TW" b="1" i="0" dirty="0">
              <a:solidFill>
                <a:schemeClr val="accent6">
                  <a:lumMod val="75000"/>
                </a:schemeClr>
              </a:solidFill>
              <a:effectLst/>
              <a:latin typeface="charter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1322244-B3E3-466C-8186-395A61079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93" y="3885719"/>
            <a:ext cx="5080279" cy="168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5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4B61E-B512-4CFF-A0EA-DCF42F30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1904562" cy="747346"/>
          </a:xfrm>
        </p:spPr>
        <p:txBody>
          <a:bodyPr>
            <a:normAutofit/>
          </a:bodyPr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display: 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block.inline</a:t>
            </a:r>
            <a:r>
              <a:rPr lang="en-US" altLang="zh-TW" dirty="0" err="1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-block</a:t>
            </a:r>
            <a:endParaRPr lang="zh-TW" altLang="en-US" dirty="0"/>
          </a:p>
        </p:txBody>
      </p:sp>
      <p:pic>
        <p:nvPicPr>
          <p:cNvPr id="3074" name="Picture 2" descr="範例">
            <a:extLst>
              <a:ext uri="{FF2B5EF4-FFF2-40B4-BE49-F238E27FC236}">
                <a16:creationId xmlns:a16="http://schemas.microsoft.com/office/drawing/2014/main" id="{525C23BF-3964-4A72-9C92-1A4D7CBE6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860" y="1758461"/>
            <a:ext cx="4344140" cy="121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F5EBDD-E210-4423-AF21-E38830807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279" y="3214105"/>
            <a:ext cx="3593356" cy="190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11ADF33-83BF-43D4-A9B9-4D0C54A11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894" y="5120208"/>
            <a:ext cx="3856071" cy="148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4CAE4D-F63D-433E-8CAD-A450AA9D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1"/>
            <a:ext cx="9740096" cy="5267371"/>
          </a:xfrm>
        </p:spPr>
        <p:txBody>
          <a:bodyPr>
            <a:normAutofit/>
          </a:bodyPr>
          <a:lstStyle/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行內元素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(inline)</a:t>
            </a:r>
          </a:p>
          <a:p>
            <a:pPr lvl="1"/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常見行內元素標籤：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span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a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 err="1">
                <a:solidFill>
                  <a:srgbClr val="292929"/>
                </a:solidFill>
                <a:effectLst/>
                <a:latin typeface="charter"/>
              </a:rPr>
              <a:t>imput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 err="1">
                <a:solidFill>
                  <a:srgbClr val="292929"/>
                </a:solidFill>
                <a:effectLst/>
                <a:latin typeface="charter"/>
              </a:rPr>
              <a:t>img</a:t>
            </a:r>
            <a:endParaRPr lang="en-US" altLang="zh-TW" b="0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同一行內呈現，圖片或文字均不換行</a:t>
            </a:r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latin typeface="charter"/>
              </a:rPr>
              <a:t>沒有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寬、高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，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由它的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內容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撐開</a:t>
            </a:r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，但左右</a:t>
            </a:r>
            <a:r>
              <a:rPr lang="en-US" altLang="zh-TW" i="0" dirty="0">
                <a:solidFill>
                  <a:srgbClr val="292929"/>
                </a:solidFill>
                <a:latin typeface="charter"/>
              </a:rPr>
              <a:t>margin</a:t>
            </a:r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有</a:t>
            </a:r>
            <a:endParaRPr lang="en-US" altLang="zh-TW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內距</a:t>
            </a:r>
            <a:r>
              <a:rPr lang="en-US" altLang="zh-TW" i="0" dirty="0">
                <a:solidFill>
                  <a:srgbClr val="292929"/>
                </a:solidFill>
                <a:latin typeface="charter"/>
              </a:rPr>
              <a:t>(padding)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latin typeface="charter"/>
              </a:rPr>
              <a:t>看的見、但不占空間 </a:t>
            </a:r>
            <a:r>
              <a:rPr lang="en-US" altLang="zh-TW" i="0" dirty="0">
                <a:solidFill>
                  <a:srgbClr val="292929"/>
                </a:solidFill>
                <a:latin typeface="charter"/>
              </a:rPr>
              <a:t>-&gt;</a:t>
            </a:r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無法算出距離</a:t>
            </a:r>
            <a:endParaRPr lang="en-US" altLang="zh-TW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charter"/>
              </a:rPr>
              <a:t>區塊元素</a:t>
            </a:r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charter"/>
              </a:rPr>
              <a:t>(block)</a:t>
            </a:r>
          </a:p>
          <a:p>
            <a:pPr lvl="1"/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常見區塊元素標籤：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div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ul li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p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h1</a:t>
            </a: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預設會撐到最大，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占滿整個容器</a:t>
            </a:r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altLang="zh-TW" dirty="0">
                <a:solidFill>
                  <a:srgbClr val="292929"/>
                </a:solidFill>
                <a:latin typeface="charter"/>
              </a:rPr>
              <a:t>Inline-block</a:t>
            </a: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內容以</a:t>
            </a:r>
            <a:r>
              <a:rPr lang="en-US" altLang="zh-TW" b="1" i="0" dirty="0">
                <a:solidFill>
                  <a:srgbClr val="292929"/>
                </a:solidFill>
                <a:effectLst/>
                <a:latin typeface="charter"/>
              </a:rPr>
              <a:t>inline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的方式呈現，</a:t>
            </a:r>
            <a:r>
              <a:rPr lang="zh-TW" altLang="en-US" b="1" i="0" dirty="0">
                <a:solidFill>
                  <a:srgbClr val="292929"/>
                </a:solidFill>
                <a:latin typeface="charter"/>
              </a:rPr>
              <a:t>容器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擁有</a:t>
            </a:r>
            <a:r>
              <a:rPr lang="en-US" altLang="zh-TW" b="1" i="0" dirty="0">
                <a:solidFill>
                  <a:srgbClr val="292929"/>
                </a:solidFill>
                <a:effectLst/>
                <a:latin typeface="charter"/>
              </a:rPr>
              <a:t>block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的屬性</a:t>
            </a:r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可設定</a:t>
            </a:r>
            <a:r>
              <a:rPr lang="zh-TW" alt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元素的寬高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/margin/padding</a:t>
            </a:r>
            <a:r>
              <a:rPr lang="zh-TW" alt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 </a:t>
            </a:r>
            <a:r>
              <a:rPr lang="en-US" altLang="zh-TW" i="0" dirty="0">
                <a:solidFill>
                  <a:srgbClr val="292929"/>
                </a:solidFill>
                <a:effectLst/>
                <a:latin typeface="charter"/>
              </a:rPr>
              <a:t>(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撐起上下</a:t>
            </a:r>
            <a:r>
              <a:rPr lang="en-US" altLang="zh-TW" i="0" dirty="0">
                <a:solidFill>
                  <a:srgbClr val="292929"/>
                </a:solidFill>
                <a:effectLst/>
                <a:latin typeface="charter"/>
              </a:rPr>
              <a:t>)</a:t>
            </a:r>
            <a:endParaRPr lang="en-US" altLang="zh-TW" i="0" dirty="0">
              <a:solidFill>
                <a:srgbClr val="292929"/>
              </a:solidFill>
              <a:latin typeface="charter"/>
            </a:endParaRPr>
          </a:p>
          <a:p>
            <a:pPr lvl="1"/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可水平排列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50602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E3EAAA-FC2B-4513-8907-95137ACB0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改成三欄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D3C793-B565-4174-BA77-F71780024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6886"/>
            <a:ext cx="12192000" cy="226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125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38B8B9-4727-4A0B-99E7-0DD4FB23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解決</a:t>
            </a:r>
            <a:r>
              <a:rPr lang="en-US" altLang="zh-TW" dirty="0" err="1"/>
              <a:t>inlink</a:t>
            </a:r>
            <a:r>
              <a:rPr lang="en-US" altLang="zh-TW" dirty="0"/>
              <a:t>-block</a:t>
            </a:r>
            <a:r>
              <a:rPr lang="zh-TW" altLang="en-US" dirty="0"/>
              <a:t>留白問題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02A413-AEE1-473B-B9DF-D8B8749C8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HTML </a:t>
            </a:r>
            <a:r>
              <a:rPr lang="zh-TW" altLang="en-US" dirty="0"/>
              <a:t>標籤之間因空格或換行而造成的一個空白字元空間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在</a:t>
            </a:r>
            <a:r>
              <a:rPr lang="zh-TW" altLang="en-US" b="1" dirty="0"/>
              <a:t>父元素</a:t>
            </a:r>
            <a:r>
              <a:rPr lang="zh-TW" altLang="en-US" dirty="0"/>
              <a:t>使用</a:t>
            </a:r>
            <a:r>
              <a:rPr lang="en-US" altLang="zh-TW" dirty="0"/>
              <a:t>font-size:0</a:t>
            </a:r>
            <a:r>
              <a:rPr lang="zh-TW" altLang="en-US" dirty="0"/>
              <a:t>，子元素再重新定義字體大小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改用</a:t>
            </a:r>
            <a:r>
              <a:rPr lang="en-US" altLang="zh-TW" dirty="0"/>
              <a:t>float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DAF86CBD-BC6F-4644-8D71-AEA8E677560A}"/>
              </a:ext>
            </a:extLst>
          </p:cNvPr>
          <p:cNvSpPr txBox="1">
            <a:spLocks/>
          </p:cNvSpPr>
          <p:nvPr/>
        </p:nvSpPr>
        <p:spPr>
          <a:xfrm>
            <a:off x="8669046" y="1343721"/>
            <a:ext cx="3324686" cy="82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</a:rPr>
              <a:t>避免一直重新計算寬度</a:t>
            </a:r>
          </a:p>
        </p:txBody>
      </p:sp>
    </p:spTree>
    <p:extLst>
      <p:ext uri="{BB962C8B-B14F-4D97-AF65-F5344CB8AC3E}">
        <p14:creationId xmlns:p14="http://schemas.microsoft.com/office/powerpoint/2010/main" val="6670330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064BEC-C98F-4F43-9F47-1EE89A75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float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8B9D41-4252-4BBE-889A-F8036F16F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7981"/>
            <a:ext cx="10586621" cy="2645545"/>
          </a:xfrm>
        </p:spPr>
        <p:txBody>
          <a:bodyPr>
            <a:normAutofit/>
          </a:bodyPr>
          <a:lstStyle/>
          <a:p>
            <a:r>
              <a:rPr lang="zh-TW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定義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區塊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浮動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zh-TW" altLang="en-US" b="1" i="0" dirty="0">
                <a:solidFill>
                  <a:schemeClr val="accent5"/>
                </a:solidFill>
                <a:effectLst/>
                <a:latin typeface="Lato"/>
              </a:rPr>
              <a:t>脫離 </a:t>
            </a:r>
            <a:r>
              <a:rPr lang="en-US" altLang="zh-TW" b="1" i="0" dirty="0">
                <a:solidFill>
                  <a:schemeClr val="accent5"/>
                </a:solidFill>
                <a:effectLst/>
                <a:latin typeface="Lato"/>
              </a:rPr>
              <a:t>normal flow</a:t>
            </a:r>
            <a:r>
              <a:rPr lang="zh-TW" altLang="en-US" dirty="0">
                <a:solidFill>
                  <a:schemeClr val="bg1"/>
                </a:solidFill>
              </a:rPr>
              <a:t>，在該行</a:t>
            </a:r>
            <a:r>
              <a:rPr lang="zh-TW" alt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向左或向右移動</a:t>
            </a:r>
            <a:endParaRPr lang="en-US" altLang="zh-TW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i="0" dirty="0">
                <a:solidFill>
                  <a:schemeClr val="bg1"/>
                </a:solidFill>
                <a:effectLst/>
              </a:rPr>
              <a:t>left | right | none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直到 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Lato"/>
              </a:rPr>
              <a:t>box 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的外邊緣 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Lato"/>
              </a:rPr>
              <a:t>(outer edge) 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接觸到 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Lato"/>
              </a:rPr>
              <a:t>containing block 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的邊緣或另一個 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Lato"/>
              </a:rPr>
              <a:t>float 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的外邊緣</a:t>
            </a:r>
            <a:endParaRPr lang="en-US" altLang="zh-TW" i="0" dirty="0">
              <a:solidFill>
                <a:schemeClr val="bg1"/>
              </a:solidFill>
              <a:effectLst/>
              <a:latin typeface="Lato"/>
            </a:endParaRPr>
          </a:p>
          <a:p>
            <a:pPr>
              <a:lnSpc>
                <a:spcPct val="160000"/>
              </a:lnSpc>
            </a:pP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如果水平空間沒有空間可以 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Lato"/>
              </a:rPr>
              <a:t>float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，就會將 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Lato"/>
              </a:rPr>
              <a:t>box 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向下移動</a:t>
            </a:r>
            <a:endParaRPr lang="en-US" altLang="zh-TW" i="0" dirty="0">
              <a:solidFill>
                <a:schemeClr val="bg1"/>
              </a:solidFill>
              <a:effectLst/>
              <a:latin typeface="Lato"/>
            </a:endParaRPr>
          </a:p>
          <a:p>
            <a:pPr>
              <a:lnSpc>
                <a:spcPct val="160000"/>
              </a:lnSpc>
            </a:pPr>
            <a:r>
              <a:rPr lang="zh-TW" altLang="en-US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可以透過 </a:t>
            </a:r>
            <a:r>
              <a:rPr lang="en-US" altLang="zh-TW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clear </a:t>
            </a:r>
            <a:r>
              <a:rPr lang="zh-TW" altLang="en-US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屬性來禁止此行為  </a:t>
            </a:r>
            <a:r>
              <a:rPr lang="en-US" altLang="zh-TW" dirty="0">
                <a:solidFill>
                  <a:srgbClr val="B2CCD6"/>
                </a:solidFill>
              </a:rPr>
              <a:t>clear: </a:t>
            </a:r>
            <a:r>
              <a:rPr lang="en-US" altLang="zh-TW" b="0" i="0" dirty="0">
                <a:solidFill>
                  <a:schemeClr val="bg1"/>
                </a:solidFill>
                <a:effectLst/>
              </a:rPr>
              <a:t>left | right | </a:t>
            </a:r>
            <a:r>
              <a:rPr lang="en-US" altLang="zh-TW" b="0" i="0" dirty="0">
                <a:solidFill>
                  <a:schemeClr val="accent6">
                    <a:lumMod val="75000"/>
                  </a:schemeClr>
                </a:solidFill>
                <a:effectLst/>
              </a:rPr>
              <a:t>both</a:t>
            </a:r>
            <a:r>
              <a:rPr lang="en-US" altLang="zh-TW" b="0" i="0" dirty="0">
                <a:solidFill>
                  <a:schemeClr val="bg1"/>
                </a:solidFill>
                <a:effectLst/>
              </a:rPr>
              <a:t> </a:t>
            </a:r>
            <a:endParaRPr lang="en-US" altLang="zh-TW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DD66A6F-60EE-4FED-95C5-A179F4809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380" y="4092976"/>
            <a:ext cx="7815410" cy="264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477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E57D94-837D-4EBC-BC48-3EC16B549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float</a:t>
            </a:r>
            <a:r>
              <a:rPr lang="zh-TW" altLang="en-US" dirty="0"/>
              <a:t>缺點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F21E32D-FC14-4499-86C0-2B5180929282}"/>
              </a:ext>
            </a:extLst>
          </p:cNvPr>
          <p:cNvSpPr txBox="1"/>
          <p:nvPr/>
        </p:nvSpPr>
        <p:spPr>
          <a:xfrm>
            <a:off x="1287262" y="1386700"/>
            <a:ext cx="6995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5"/>
                </a:solidFill>
              </a:rPr>
              <a:t>把紅色區塊也改成</a:t>
            </a:r>
            <a:r>
              <a:rPr lang="en-US" altLang="zh-TW" dirty="0">
                <a:solidFill>
                  <a:schemeClr val="accent5"/>
                </a:solidFill>
              </a:rPr>
              <a:t>float</a:t>
            </a:r>
            <a:r>
              <a:rPr lang="zh-TW" altLang="en-US" dirty="0">
                <a:solidFill>
                  <a:schemeClr val="accent5"/>
                </a:solidFill>
              </a:rPr>
              <a:t>看看，在</a:t>
            </a:r>
            <a:r>
              <a:rPr lang="en-US" altLang="zh-TW" dirty="0">
                <a:solidFill>
                  <a:schemeClr val="accent5"/>
                </a:solidFill>
              </a:rPr>
              <a:t>span</a:t>
            </a:r>
            <a:r>
              <a:rPr lang="zh-TW" altLang="en-US" dirty="0">
                <a:solidFill>
                  <a:schemeClr val="accent5"/>
                </a:solidFill>
              </a:rPr>
              <a:t>外面再加一個</a:t>
            </a:r>
            <a:r>
              <a:rPr lang="en-US" altLang="zh-TW" dirty="0">
                <a:solidFill>
                  <a:schemeClr val="accent5"/>
                </a:solidFill>
              </a:rPr>
              <a:t>div(</a:t>
            </a:r>
            <a:r>
              <a:rPr lang="zh-TW" altLang="en-US" dirty="0">
                <a:solidFill>
                  <a:schemeClr val="accent5"/>
                </a:solidFill>
              </a:rPr>
              <a:t>父元素</a:t>
            </a:r>
            <a:r>
              <a:rPr lang="en-US" altLang="zh-TW" dirty="0">
                <a:solidFill>
                  <a:schemeClr val="accent5"/>
                </a:solidFill>
              </a:rPr>
              <a:t>)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7AEF51A-0E54-4B83-8F8D-8A99195A0880}"/>
              </a:ext>
            </a:extLst>
          </p:cNvPr>
          <p:cNvSpPr txBox="1"/>
          <p:nvPr/>
        </p:nvSpPr>
        <p:spPr>
          <a:xfrm>
            <a:off x="1287262" y="5525869"/>
            <a:ext cx="6125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>
                <a:solidFill>
                  <a:schemeClr val="accent5"/>
                </a:solidFill>
              </a:rPr>
              <a:t>緊接在後方的元素會跑位</a:t>
            </a:r>
            <a:endParaRPr lang="en-US" altLang="zh-TW" dirty="0">
              <a:solidFill>
                <a:schemeClr val="accent5"/>
              </a:solidFill>
            </a:endParaRPr>
          </a:p>
          <a:p>
            <a:pPr marL="342900" indent="-342900">
              <a:buAutoNum type="arabicPeriod"/>
            </a:pPr>
            <a:r>
              <a:rPr lang="zh-TW" altLang="en-US" dirty="0">
                <a:solidFill>
                  <a:schemeClr val="accent5"/>
                </a:solidFill>
              </a:rPr>
              <a:t>當子元素都是浮動的時候，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父元素</a:t>
            </a:r>
            <a:r>
              <a:rPr lang="zh-TW" altLang="en-US" dirty="0">
                <a:solidFill>
                  <a:schemeClr val="accent5"/>
                </a:solidFill>
              </a:rPr>
              <a:t>高度會消失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732F0D3-DC2C-4D71-83ED-F2341B8D1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38" y="2037010"/>
            <a:ext cx="10599938" cy="3064959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9296B62-4B36-4E73-9518-09E5C2F32A4A}"/>
              </a:ext>
            </a:extLst>
          </p:cNvPr>
          <p:cNvSpPr/>
          <p:nvPr/>
        </p:nvSpPr>
        <p:spPr>
          <a:xfrm>
            <a:off x="1109709" y="2037010"/>
            <a:ext cx="1882066" cy="41992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526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1ACA2E-7BD6-4FCC-A0EA-27F825E70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網頁內容有什麼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7BB940-144A-4BB6-8A59-D9E1F93714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09810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1">
            <a:extLst>
              <a:ext uri="{FF2B5EF4-FFF2-40B4-BE49-F238E27FC236}">
                <a16:creationId xmlns:a16="http://schemas.microsoft.com/office/drawing/2014/main" id="{5D90507D-559F-429B-95AC-597611CB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D47946FC-B6BD-47E7-8ADE-9C00CDA24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8919" y="1667469"/>
            <a:ext cx="3458058" cy="3248478"/>
          </a:xfr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8B7C4AE1-57DB-43B6-AAA9-97DBD8E85A96}"/>
              </a:ext>
            </a:extLst>
          </p:cNvPr>
          <p:cNvGrpSpPr/>
          <p:nvPr/>
        </p:nvGrpSpPr>
        <p:grpSpPr>
          <a:xfrm>
            <a:off x="1729432" y="1059473"/>
            <a:ext cx="3353268" cy="5534797"/>
            <a:chOff x="1489735" y="1059473"/>
            <a:chExt cx="3353268" cy="5534797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9DAB7A3D-FDBA-40C5-A768-FB559EF50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9735" y="1059473"/>
              <a:ext cx="3353268" cy="5534797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7356FC1-351C-415F-BBE6-F2C05D8C6640}"/>
                </a:ext>
              </a:extLst>
            </p:cNvPr>
            <p:cNvSpPr/>
            <p:nvPr/>
          </p:nvSpPr>
          <p:spPr>
            <a:xfrm>
              <a:off x="2370338" y="1433146"/>
              <a:ext cx="328474" cy="342388"/>
            </a:xfrm>
            <a:prstGeom prst="rect">
              <a:avLst/>
            </a:prstGeom>
            <a:solidFill>
              <a:srgbClr val="E9D629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A30E514-2DCA-4508-BED4-436ABC48662D}"/>
                </a:ext>
              </a:extLst>
            </p:cNvPr>
            <p:cNvSpPr/>
            <p:nvPr/>
          </p:nvSpPr>
          <p:spPr>
            <a:xfrm>
              <a:off x="2370338" y="3500126"/>
              <a:ext cx="328474" cy="34238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8FF7FAA-B690-4434-9BB3-A3A0F3640DD4}"/>
              </a:ext>
            </a:extLst>
          </p:cNvPr>
          <p:cNvSpPr txBox="1"/>
          <p:nvPr/>
        </p:nvSpPr>
        <p:spPr>
          <a:xfrm>
            <a:off x="7414568" y="2354580"/>
            <a:ext cx="168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A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浮起來了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3FF47BF-6B66-40BE-AB3E-E72B6CD6D4EA}"/>
              </a:ext>
            </a:extLst>
          </p:cNvPr>
          <p:cNvSpPr txBox="1"/>
          <p:nvPr/>
        </p:nvSpPr>
        <p:spPr>
          <a:xfrm>
            <a:off x="10129421" y="2097304"/>
            <a:ext cx="168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就沒有依靠</a:t>
            </a:r>
          </a:p>
        </p:txBody>
      </p:sp>
    </p:spTree>
    <p:extLst>
      <p:ext uri="{BB962C8B-B14F-4D97-AF65-F5344CB8AC3E}">
        <p14:creationId xmlns:p14="http://schemas.microsoft.com/office/powerpoint/2010/main" val="1528794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C945C8A-22F3-4BC8-A165-D1515FE14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89103"/>
            <a:ext cx="6694624" cy="4810637"/>
          </a:xfrm>
          <a:prstGeom prst="rect">
            <a:avLst/>
          </a:prstGeom>
        </p:spPr>
      </p:pic>
      <p:sp>
        <p:nvSpPr>
          <p:cNvPr id="12" name="標題 11">
            <a:extLst>
              <a:ext uri="{FF2B5EF4-FFF2-40B4-BE49-F238E27FC236}">
                <a16:creationId xmlns:a16="http://schemas.microsoft.com/office/drawing/2014/main" id="{2ADF098C-05EF-4642-8711-A68A06714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外面加一個</a:t>
            </a:r>
            <a:r>
              <a:rPr lang="en-US" altLang="zh-TW" dirty="0"/>
              <a:t>div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04948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917547-9F6C-4D89-82FF-93196BB7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47407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</a:t>
            </a:r>
            <a:r>
              <a:rPr lang="zh-TW" altLang="en-US" dirty="0"/>
              <a:t>區塊 </a:t>
            </a:r>
            <a:r>
              <a:rPr lang="en-US" altLang="zh-TW" dirty="0"/>
              <a:t>float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BE07C70-F331-49F5-B255-60650BA1B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65867"/>
            <a:ext cx="8792802" cy="419158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8DABE62-B302-471B-8CA5-ACE3D615B65A}"/>
              </a:ext>
            </a:extLst>
          </p:cNvPr>
          <p:cNvSpPr txBox="1"/>
          <p:nvPr/>
        </p:nvSpPr>
        <p:spPr>
          <a:xfrm>
            <a:off x="5539666" y="1230205"/>
            <a:ext cx="289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solidFill>
                  <a:schemeClr val="accent6">
                    <a:lumMod val="75000"/>
                  </a:schemeClr>
                </a:solidFill>
              </a:rPr>
              <a:t>Div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的高度是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撐起來的</a:t>
            </a:r>
          </a:p>
        </p:txBody>
      </p:sp>
    </p:spTree>
    <p:extLst>
      <p:ext uri="{BB962C8B-B14F-4D97-AF65-F5344CB8AC3E}">
        <p14:creationId xmlns:p14="http://schemas.microsoft.com/office/powerpoint/2010/main" val="9425419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C4506EC3-28DE-41AD-97C2-EE96735C4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834" y="1844201"/>
            <a:ext cx="8968356" cy="403281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D960503-64E4-4F9E-8A8B-D966315D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A.B</a:t>
            </a:r>
            <a:r>
              <a:rPr lang="zh-TW" altLang="en-US" dirty="0"/>
              <a:t>都是</a:t>
            </a:r>
            <a:r>
              <a:rPr lang="en-US" altLang="zh-TW" dirty="0"/>
              <a:t>float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6E7100B-654F-461C-A2D3-DE17FEA65192}"/>
              </a:ext>
            </a:extLst>
          </p:cNvPr>
          <p:cNvSpPr txBox="1"/>
          <p:nvPr/>
        </p:nvSpPr>
        <p:spPr>
          <a:xfrm>
            <a:off x="8036802" y="2696137"/>
            <a:ext cx="2297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外面的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div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會失去高度</a:t>
            </a:r>
          </a:p>
        </p:txBody>
      </p:sp>
    </p:spTree>
    <p:extLst>
      <p:ext uri="{BB962C8B-B14F-4D97-AF65-F5344CB8AC3E}">
        <p14:creationId xmlns:p14="http://schemas.microsoft.com/office/powerpoint/2010/main" val="31381165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CF336F-DB97-4F3E-86E2-F4E17012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Float</a:t>
            </a:r>
            <a:r>
              <a:rPr lang="zh-TW" altLang="en-US" dirty="0"/>
              <a:t>高度解法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324854-3196-43A9-B270-EADBE4BF6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276915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zh-TW" altLang="en-US" dirty="0">
                <a:solidFill>
                  <a:schemeClr val="bg1"/>
                </a:solidFill>
              </a:rPr>
              <a:t>強制給高度  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height: 280px;  /*</a:t>
            </a:r>
            <a:r>
              <a:rPr lang="zh-TW" alt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不適合用在動態計算高度的頁面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*/</a:t>
            </a:r>
          </a:p>
          <a:p>
            <a:pPr marL="457200" indent="-457200">
              <a:buAutoNum type="arabicPeriod"/>
            </a:pPr>
            <a:r>
              <a:rPr lang="en-US" altLang="zh-TW" dirty="0">
                <a:solidFill>
                  <a:srgbClr val="C3E88D"/>
                </a:solidFill>
              </a:rPr>
              <a:t>Overflow: auto;</a:t>
            </a:r>
            <a:r>
              <a:rPr lang="zh-TW" altLang="en-US" dirty="0">
                <a:solidFill>
                  <a:srgbClr val="C3E88D"/>
                </a:solidFill>
              </a:rPr>
              <a:t>  </a:t>
            </a:r>
            <a:r>
              <a:rPr lang="en-US" altLang="zh-TW" dirty="0">
                <a:solidFill>
                  <a:srgbClr val="C3E88D"/>
                </a:solidFill>
              </a:rPr>
              <a:t>/</a:t>
            </a:r>
            <a:r>
              <a:rPr lang="zh-TW" altLang="en-US" dirty="0">
                <a:solidFill>
                  <a:srgbClr val="C3E88D"/>
                </a:solidFill>
              </a:rPr>
              <a:t>*超出範圍的東西 自動補滿</a:t>
            </a:r>
            <a:r>
              <a:rPr lang="en-US" altLang="zh-TW" dirty="0">
                <a:solidFill>
                  <a:srgbClr val="C3E88D"/>
                </a:solidFill>
              </a:rPr>
              <a:t>(</a:t>
            </a:r>
            <a:r>
              <a:rPr lang="zh-TW" altLang="en-US" dirty="0">
                <a:solidFill>
                  <a:srgbClr val="C3E88D"/>
                </a:solidFill>
              </a:rPr>
              <a:t>到最高的高度</a:t>
            </a:r>
            <a:r>
              <a:rPr lang="en-US" altLang="zh-TW" dirty="0">
                <a:solidFill>
                  <a:srgbClr val="C3E88D"/>
                </a:solidFill>
              </a:rPr>
              <a:t>)</a:t>
            </a:r>
            <a:r>
              <a:rPr lang="zh-TW" altLang="en-US" dirty="0">
                <a:solidFill>
                  <a:srgbClr val="C3E88D"/>
                </a:solidFill>
              </a:rPr>
              <a:t>*</a:t>
            </a:r>
            <a:r>
              <a:rPr lang="en-US" altLang="zh-TW" dirty="0">
                <a:solidFill>
                  <a:srgbClr val="C3E88D"/>
                </a:solidFill>
              </a:rPr>
              <a:t>/</a:t>
            </a:r>
          </a:p>
          <a:p>
            <a:pPr marL="457200" indent="-457200">
              <a:buAutoNum type="arabicPeriod"/>
            </a:pPr>
            <a:r>
              <a:rPr lang="zh-TW" altLang="en-US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加上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clear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89DDFF"/>
                </a:solidFill>
              </a:rPr>
              <a:t>		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both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*清除對浮動的影響*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416775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20588-E7C7-4450-9C27-EC5D9D97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EC5320-E91C-4AE7-A8B9-C9FB4807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58829"/>
            <a:ext cx="8876594" cy="483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055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F38AB3-6BE8-46AC-9EF2-C97868576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Inline-block vs float </a:t>
            </a:r>
            <a:r>
              <a:rPr lang="zh-TW" altLang="en-US" dirty="0"/>
              <a:t>使用情境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FA7F15-2373-4A04-8E50-D15C934BC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760998" cy="1366478"/>
          </a:xfrm>
        </p:spPr>
        <p:txBody>
          <a:bodyPr>
            <a:normAutofit/>
          </a:bodyPr>
          <a:lstStyle/>
          <a:p>
            <a:r>
              <a:rPr lang="en-US" altLang="zh-TW" dirty="0"/>
              <a:t>Inline-block:</a:t>
            </a:r>
            <a:r>
              <a:rPr lang="zh-CN" altLang="en-US" i="0" dirty="0"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為了處理垂直對齊問題</a:t>
            </a:r>
            <a:r>
              <a:rPr lang="zh-TW" altLang="en-US" i="0" dirty="0"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橫向排列元素</a:t>
            </a:r>
            <a:endParaRPr lang="en-US" altLang="zh-CN" i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減少了程式對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的更改操作，因為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的每一次更改，</a:t>
            </a:r>
            <a:r>
              <a:rPr lang="zh-TW" altLang="en-US" dirty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瀏覽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器會重繪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樹。會增加性能消耗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A54D94-88D1-44CD-93F3-C0AED9646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964" y="3224215"/>
            <a:ext cx="4240255" cy="177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E30899E-007C-47F0-82A2-380D89B66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04" y="3224215"/>
            <a:ext cx="5686356" cy="177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6B3EDEB-0AB6-4B6B-A675-D1931A021AD5}"/>
              </a:ext>
            </a:extLst>
          </p:cNvPr>
          <p:cNvSpPr txBox="1"/>
          <p:nvPr/>
        </p:nvSpPr>
        <p:spPr>
          <a:xfrm>
            <a:off x="1404151" y="5411889"/>
            <a:ext cx="609452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solidFill>
                  <a:schemeClr val="tx2"/>
                </a:solidFill>
                <a:latin typeface="Consolas" panose="020B0609020204030204" pitchFamily="49" charset="0"/>
              </a:rPr>
              <a:t>Float: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對一個元素跟圍繞他的一些元素進行更多控制</a:t>
            </a:r>
            <a:r>
              <a:rPr lang="zh-TW" altLang="en-US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EX:</a:t>
            </a:r>
            <a:r>
              <a:rPr lang="zh-TW" altLang="en-US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文繞圖、</a:t>
            </a:r>
            <a:r>
              <a:rPr lang="zh-TW" altLang="en-US" dirty="0"/>
              <a:t>靠左靠右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06FFD26-2ACA-4F0C-87CF-7F46EFDD6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780" y="5878106"/>
            <a:ext cx="7624439" cy="77187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C6C811B-79A0-4E14-9905-D70137F2ADF1}"/>
              </a:ext>
            </a:extLst>
          </p:cNvPr>
          <p:cNvSpPr txBox="1"/>
          <p:nvPr/>
        </p:nvSpPr>
        <p:spPr>
          <a:xfrm>
            <a:off x="6396361" y="5142975"/>
            <a:ext cx="6112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使用 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display: flex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可以做到的版面設定更多元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0931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4ACF49-8CB5-4F1F-ABB3-F0203449D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Float</a:t>
            </a:r>
            <a:r>
              <a:rPr lang="zh-TW" altLang="en-US" dirty="0"/>
              <a:t>使用場景</a:t>
            </a:r>
            <a:r>
              <a:rPr lang="en-US" altLang="zh-TW" dirty="0"/>
              <a:t>-</a:t>
            </a:r>
            <a:r>
              <a:rPr lang="zh-TW" altLang="en-US" dirty="0"/>
              <a:t>靠左靠右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E25244D-2F3B-4102-95F6-4F13D40E1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18" y="2766268"/>
            <a:ext cx="11265763" cy="1140515"/>
          </a:xfrm>
          <a:prstGeom prst="rect">
            <a:avLst/>
          </a:prstGeom>
        </p:spPr>
      </p:pic>
      <p:sp>
        <p:nvSpPr>
          <p:cNvPr id="11" name="語音泡泡: 矩形 10">
            <a:extLst>
              <a:ext uri="{FF2B5EF4-FFF2-40B4-BE49-F238E27FC236}">
                <a16:creationId xmlns:a16="http://schemas.microsoft.com/office/drawing/2014/main" id="{4E0D0E41-5A05-4E0E-848A-3519E6F1181D}"/>
              </a:ext>
            </a:extLst>
          </p:cNvPr>
          <p:cNvSpPr/>
          <p:nvPr/>
        </p:nvSpPr>
        <p:spPr>
          <a:xfrm>
            <a:off x="6130290" y="3086100"/>
            <a:ext cx="849630" cy="312420"/>
          </a:xfrm>
          <a:prstGeom prst="wedgeRectCallout">
            <a:avLst>
              <a:gd name="adj1" fmla="val -60295"/>
              <a:gd name="adj2" fmla="val -11890"/>
            </a:avLst>
          </a:prstGeom>
          <a:ln w="127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5px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A34AF5B-94D0-4685-896E-57B9D503C1D1}"/>
              </a:ext>
            </a:extLst>
          </p:cNvPr>
          <p:cNvSpPr txBox="1"/>
          <p:nvPr/>
        </p:nvSpPr>
        <p:spPr>
          <a:xfrm>
            <a:off x="1954530" y="2824490"/>
            <a:ext cx="541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solidFill>
                  <a:schemeClr val="accent6">
                    <a:lumMod val="75000"/>
                  </a:schemeClr>
                </a:solidFill>
              </a:rPr>
              <a:t>10px</a:t>
            </a:r>
            <a:endParaRPr lang="zh-TW" altLang="en-US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6658B8F-645C-4FAA-AF63-185B065DA677}"/>
              </a:ext>
            </a:extLst>
          </p:cNvPr>
          <p:cNvSpPr txBox="1"/>
          <p:nvPr/>
        </p:nvSpPr>
        <p:spPr>
          <a:xfrm>
            <a:off x="366814" y="2955295"/>
            <a:ext cx="5410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chemeClr val="accent6">
                    <a:lumMod val="75000"/>
                  </a:schemeClr>
                </a:solidFill>
              </a:rPr>
              <a:t>10px</a:t>
            </a:r>
            <a:endParaRPr lang="zh-TW" altLang="en-US" sz="9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0C9528A-9C58-423D-98AB-03EBB486D7D6}"/>
              </a:ext>
            </a:extLst>
          </p:cNvPr>
          <p:cNvCxnSpPr/>
          <p:nvPr/>
        </p:nvCxnSpPr>
        <p:spPr>
          <a:xfrm>
            <a:off x="1893570" y="2824490"/>
            <a:ext cx="0" cy="2616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DDA9A49-3938-488E-81B1-092BED621312}"/>
              </a:ext>
            </a:extLst>
          </p:cNvPr>
          <p:cNvCxnSpPr/>
          <p:nvPr/>
        </p:nvCxnSpPr>
        <p:spPr>
          <a:xfrm>
            <a:off x="495300" y="3204210"/>
            <a:ext cx="1143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8241D5E-2055-4F0F-8639-4C9363F75108}"/>
              </a:ext>
            </a:extLst>
          </p:cNvPr>
          <p:cNvSpPr txBox="1"/>
          <p:nvPr/>
        </p:nvSpPr>
        <p:spPr>
          <a:xfrm>
            <a:off x="2621133" y="2170993"/>
            <a:ext cx="779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50%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AD271B2-6C45-4F88-958D-325A99331CBF}"/>
              </a:ext>
            </a:extLst>
          </p:cNvPr>
          <p:cNvSpPr txBox="1"/>
          <p:nvPr/>
        </p:nvSpPr>
        <p:spPr>
          <a:xfrm>
            <a:off x="9092954" y="2170993"/>
            <a:ext cx="779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30%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050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9C9DD0-D6FE-4DCD-834D-40A36BDF8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加上 </a:t>
            </a:r>
            <a:r>
              <a:rPr lang="en-US" altLang="zh-TW" dirty="0"/>
              <a:t>1px.</a:t>
            </a:r>
            <a:r>
              <a:rPr lang="zh-TW" altLang="en-US" dirty="0"/>
              <a:t>實線</a:t>
            </a:r>
            <a:r>
              <a:rPr lang="en-US" altLang="zh-TW" dirty="0"/>
              <a:t>border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5856-3B79-4E08-8797-C8845E87E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E73F648-0D6B-42CA-87AA-6E1662BC6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7959"/>
            <a:ext cx="12192000" cy="226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693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0E672-44EB-4A98-B9F1-CD32A2A63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4C4C4C"/>
                </a:solidFill>
                <a:effectLst/>
                <a:ea typeface="微軟正黑體" panose="020B0604030504040204" pitchFamily="34" charset="-120"/>
              </a:rPr>
              <a:t>box-sizing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1122A3-847A-40BA-9F3C-EA3784529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1670538"/>
          </a:xfrm>
        </p:spPr>
        <p:txBody>
          <a:bodyPr>
            <a:normAutofit/>
          </a:bodyPr>
          <a:lstStyle/>
          <a:p>
            <a:pPr algn="l"/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width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height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上更直觀</a:t>
            </a:r>
            <a:endParaRPr lang="en-US" altLang="zh-TW" b="0" i="0" dirty="0">
              <a:solidFill>
                <a:srgbClr val="4C4C4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border-box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：實際寬高＝所設定的數值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已包含</a:t>
            </a:r>
            <a:r>
              <a:rPr lang="en-US" altLang="zh-TW" b="1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border</a:t>
            </a:r>
            <a:r>
              <a:rPr lang="zh-TW" altLang="en-US" b="1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b="1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 -&gt; 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防止破版</a:t>
            </a:r>
            <a:endParaRPr lang="en-US" altLang="zh-TW" b="0" i="0" dirty="0">
              <a:solidFill>
                <a:srgbClr val="4C4C4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content-box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default value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，實際寬高＝所設定的數值＋</a:t>
            </a:r>
            <a:r>
              <a:rPr lang="en-US" altLang="zh-TW" b="1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border</a:t>
            </a:r>
            <a:r>
              <a:rPr lang="zh-TW" altLang="en-US" b="1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＋</a:t>
            </a:r>
            <a:r>
              <a:rPr lang="en-US" altLang="zh-TW" b="1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</a:t>
            </a: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1817500-995C-44A3-ACDB-82FC943A9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9"/>
          <a:stretch/>
        </p:blipFill>
        <p:spPr>
          <a:xfrm>
            <a:off x="1371600" y="3533313"/>
            <a:ext cx="8839329" cy="284529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CB46CD9-A675-4BC2-ACFF-88C39DEB54A6}"/>
              </a:ext>
            </a:extLst>
          </p:cNvPr>
          <p:cNvSpPr txBox="1"/>
          <p:nvPr/>
        </p:nvSpPr>
        <p:spPr>
          <a:xfrm>
            <a:off x="7503851" y="3569650"/>
            <a:ext cx="1791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chemeClr val="accent5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content-box</a:t>
            </a:r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392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86762-885C-4B18-94FE-6E6C8933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C3F9B4-C2D5-41CE-AF99-81BC91E18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hlinkClick r:id="rId3"/>
            <a:extLst>
              <a:ext uri="{FF2B5EF4-FFF2-40B4-BE49-F238E27FC236}">
                <a16:creationId xmlns:a16="http://schemas.microsoft.com/office/drawing/2014/main" id="{5145BEE2-A774-485D-ACA0-6520C764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43" y="577049"/>
            <a:ext cx="11851097" cy="587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239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A4C998E-3767-499A-A8BB-C885F4A4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網頁初始化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1997DE-2500-4C7A-AAAF-E73337214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en-US" altLang="zh-TW" dirty="0"/>
              <a:t> {</a:t>
            </a:r>
          </a:p>
          <a:p>
            <a:pPr marL="0" indent="0">
              <a:buNone/>
            </a:pPr>
            <a:r>
              <a:rPr lang="en-US" altLang="zh-TW" dirty="0"/>
              <a:t>  margin: 0;</a:t>
            </a:r>
          </a:p>
          <a:p>
            <a:pPr marL="0" indent="0">
              <a:buNone/>
            </a:pPr>
            <a:r>
              <a:rPr lang="en-US" altLang="zh-TW" dirty="0"/>
              <a:t>  padding: 0;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box-sizing: border-box;</a:t>
            </a:r>
          </a:p>
          <a:p>
            <a:pPr marL="0" indent="0">
              <a:buNone/>
            </a:pPr>
            <a:r>
              <a:rPr lang="en-US" altLang="zh-TW" dirty="0"/>
              <a:t>}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46490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C81D825-D792-42D3-9751-0AA2ABC268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4"/>
          <a:stretch/>
        </p:blipFill>
        <p:spPr>
          <a:xfrm>
            <a:off x="328474" y="1873188"/>
            <a:ext cx="12192000" cy="300771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DCA57F20-CAA8-4A2B-BB77-A18ED798B1E6}"/>
              </a:ext>
            </a:extLst>
          </p:cNvPr>
          <p:cNvCxnSpPr/>
          <p:nvPr/>
        </p:nvCxnSpPr>
        <p:spPr>
          <a:xfrm>
            <a:off x="3959441" y="3124940"/>
            <a:ext cx="4616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15ADF22A-ED2B-4B73-9DBD-DECCA24E7C31}"/>
              </a:ext>
            </a:extLst>
          </p:cNvPr>
          <p:cNvSpPr txBox="1"/>
          <p:nvPr/>
        </p:nvSpPr>
        <p:spPr>
          <a:xfrm>
            <a:off x="3959441" y="3192379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10%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6739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C02C124-FAC1-47FA-9221-C23BE8214EA6}"/>
              </a:ext>
            </a:extLst>
          </p:cNvPr>
          <p:cNvSpPr/>
          <p:nvPr/>
        </p:nvSpPr>
        <p:spPr>
          <a:xfrm>
            <a:off x="2405849" y="3613212"/>
            <a:ext cx="9108489" cy="2969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40306F-B31E-4030-ADC1-34EEFF6C884F}"/>
              </a:ext>
            </a:extLst>
          </p:cNvPr>
          <p:cNvSpPr/>
          <p:nvPr/>
        </p:nvSpPr>
        <p:spPr>
          <a:xfrm>
            <a:off x="2476870" y="3676254"/>
            <a:ext cx="3060463" cy="28577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737D9B-0EF3-48BB-B763-1E2579E50B1B}"/>
              </a:ext>
            </a:extLst>
          </p:cNvPr>
          <p:cNvSpPr/>
          <p:nvPr/>
        </p:nvSpPr>
        <p:spPr>
          <a:xfrm>
            <a:off x="5415379" y="3676254"/>
            <a:ext cx="3060463" cy="28577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6AAE59-8B4A-484B-A621-9C50A7F10374}"/>
              </a:ext>
            </a:extLst>
          </p:cNvPr>
          <p:cNvSpPr/>
          <p:nvPr/>
        </p:nvSpPr>
        <p:spPr>
          <a:xfrm>
            <a:off x="8353888" y="3676254"/>
            <a:ext cx="3060463" cy="28577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BCE2A3-9765-4D2C-9D47-7385A01DD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2221"/>
            <a:ext cx="12082509" cy="3399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maincontext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font-size: 0;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    Contrary to popular belief, Lorem Ipsum is not simply random text.			It has roots in a piece of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classicalLatin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EEFFFF"/>
                </a:solidFill>
              </a:rPr>
              <a:t>            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    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A025AA-4F80-44CA-805D-5DDAA6BD5E36}"/>
              </a:ext>
            </a:extLst>
          </p:cNvPr>
          <p:cNvSpPr/>
          <p:nvPr/>
        </p:nvSpPr>
        <p:spPr>
          <a:xfrm>
            <a:off x="2763544" y="4061417"/>
            <a:ext cx="2463318" cy="2174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35FC04-F87D-4F65-B7F2-74D6D4D53AEE}"/>
              </a:ext>
            </a:extLst>
          </p:cNvPr>
          <p:cNvSpPr/>
          <p:nvPr/>
        </p:nvSpPr>
        <p:spPr>
          <a:xfrm>
            <a:off x="5715370" y="4061417"/>
            <a:ext cx="2463318" cy="2174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68ABDB4-05EB-4AE5-9697-61836E4BCE62}"/>
              </a:ext>
            </a:extLst>
          </p:cNvPr>
          <p:cNvSpPr/>
          <p:nvPr/>
        </p:nvSpPr>
        <p:spPr>
          <a:xfrm>
            <a:off x="8653879" y="4061417"/>
            <a:ext cx="2463318" cy="2174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D53E103-3C08-4AA9-9094-251734E11A16}"/>
              </a:ext>
            </a:extLst>
          </p:cNvPr>
          <p:cNvCxnSpPr>
            <a:stCxn id="8" idx="0"/>
            <a:endCxn id="5" idx="0"/>
          </p:cNvCxnSpPr>
          <p:nvPr/>
        </p:nvCxnSpPr>
        <p:spPr>
          <a:xfrm flipV="1">
            <a:off x="3995203" y="3676254"/>
            <a:ext cx="11899" cy="38516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EC64DA6-F3FE-4642-BE63-375E8183BDD1}"/>
              </a:ext>
            </a:extLst>
          </p:cNvPr>
          <p:cNvSpPr txBox="1"/>
          <p:nvPr/>
        </p:nvSpPr>
        <p:spPr>
          <a:xfrm>
            <a:off x="4548696" y="3195055"/>
            <a:ext cx="1733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maincontext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7DCD488-598A-4719-BD77-B8D296E4D713}"/>
              </a:ext>
            </a:extLst>
          </p:cNvPr>
          <p:cNvSpPr txBox="1"/>
          <p:nvPr/>
        </p:nvSpPr>
        <p:spPr>
          <a:xfrm>
            <a:off x="5956974" y="3684169"/>
            <a:ext cx="1733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context</a:t>
            </a:r>
            <a:endParaRPr lang="zh-TW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510EB96-7A92-4F18-9D13-09D526DCFA58}"/>
              </a:ext>
            </a:extLst>
          </p:cNvPr>
          <p:cNvSpPr txBox="1"/>
          <p:nvPr/>
        </p:nvSpPr>
        <p:spPr>
          <a:xfrm>
            <a:off x="2910900" y="4181149"/>
            <a:ext cx="1733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text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9162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1412306-DDA1-4A1D-98EC-44145066F386}"/>
              </a:ext>
            </a:extLst>
          </p:cNvPr>
          <p:cNvSpPr/>
          <p:nvPr/>
        </p:nvSpPr>
        <p:spPr>
          <a:xfrm>
            <a:off x="2993057" y="1805175"/>
            <a:ext cx="6693763" cy="34711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/>
              <a:t>上下左右置中對齊</a:t>
            </a:r>
            <a:endParaRPr lang="en-US" altLang="zh-TW" sz="3600" dirty="0"/>
          </a:p>
          <a:p>
            <a:pPr algn="ctr"/>
            <a:r>
              <a:rPr lang="en-US" altLang="zh-TW" sz="3600" dirty="0"/>
              <a:t>4</a:t>
            </a:r>
            <a:r>
              <a:rPr lang="zh-TW" altLang="en-US" sz="3600" dirty="0"/>
              <a:t>種方法</a:t>
            </a:r>
          </a:p>
        </p:txBody>
      </p:sp>
    </p:spTree>
    <p:extLst>
      <p:ext uri="{BB962C8B-B14F-4D97-AF65-F5344CB8AC3E}">
        <p14:creationId xmlns:p14="http://schemas.microsoft.com/office/powerpoint/2010/main" val="2332687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403F63-0F0F-4122-9B21-8C80ACEA0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水平置中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014BEA-B2EC-4B88-839D-6093F974D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9759" y="1748627"/>
            <a:ext cx="3724183" cy="642160"/>
          </a:xfrm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text-align: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center;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1782945-4869-4B8B-95E5-4C967820F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929" y="1546990"/>
            <a:ext cx="4753638" cy="471553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178E6F5-1B61-473E-97CB-07B93FCABCFF}"/>
              </a:ext>
            </a:extLst>
          </p:cNvPr>
          <p:cNvSpPr txBox="1"/>
          <p:nvPr/>
        </p:nvSpPr>
        <p:spPr>
          <a:xfrm>
            <a:off x="3970537" y="2390787"/>
            <a:ext cx="23148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lass:</a:t>
            </a:r>
            <a:r>
              <a:rPr lang="zh-TW" alt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middle</a:t>
            </a:r>
          </a:p>
          <a:p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寬、高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:500px</a:t>
            </a:r>
          </a:p>
          <a:p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1px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的邊框</a:t>
            </a:r>
            <a:endParaRPr lang="en-US" altLang="zh-TW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C9E6464-4CE8-47AB-86D4-8444F1780393}"/>
              </a:ext>
            </a:extLst>
          </p:cNvPr>
          <p:cNvSpPr txBox="1"/>
          <p:nvPr/>
        </p:nvSpPr>
        <p:spPr>
          <a:xfrm>
            <a:off x="7628136" y="1885041"/>
            <a:ext cx="2705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altLang="zh-TW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lass:middletext</a:t>
            </a:r>
            <a:endParaRPr lang="en-US" altLang="zh-TW" b="0" dirty="0">
              <a:solidFill>
                <a:schemeClr val="accent6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1393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86401-F8A0-4E4E-A61B-0B44D5622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4336742" cy="747346"/>
          </a:xfrm>
        </p:spPr>
        <p:txBody>
          <a:bodyPr>
            <a:normAutofit/>
          </a:bodyPr>
          <a:lstStyle/>
          <a:p>
            <a:r>
              <a:rPr lang="zh-TW" altLang="en-US" dirty="0"/>
              <a:t>垂直置中</a:t>
            </a:r>
            <a:r>
              <a:rPr lang="en-US" altLang="zh-TW" dirty="0"/>
              <a:t>-</a:t>
            </a:r>
            <a:r>
              <a:rPr lang="zh-TW" altLang="en-US" dirty="0"/>
              <a:t>行高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5BCF68-147D-4521-B810-B1D5977AD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/>
                </a:solidFill>
              </a:rPr>
              <a:t>行高</a:t>
            </a:r>
            <a:endParaRPr lang="en-US" altLang="zh-TW" dirty="0">
              <a:solidFill>
                <a:schemeClr val="bg1"/>
              </a:solidFill>
            </a:endParaRPr>
          </a:p>
          <a:p>
            <a:pPr lvl="1"/>
            <a:r>
              <a:rPr lang="en-US" altLang="zh-TW" b="0" i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zh-TW" b="0" i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i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zh-TW" b="0" i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zh-TW" altLang="en-US" i="0" dirty="0">
                <a:solidFill>
                  <a:schemeClr val="bg1"/>
                </a:solidFill>
              </a:rPr>
              <a:t>只能夠適用於一行</a:t>
            </a:r>
            <a:endParaRPr lang="en-US" altLang="zh-TW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71284E-6BDD-47F9-A1BC-7C8E1429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102" y="1205685"/>
            <a:ext cx="4839375" cy="468695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DD30A32-71FE-47B7-A185-CDF9D6E01D73}"/>
              </a:ext>
            </a:extLst>
          </p:cNvPr>
          <p:cNvCxnSpPr/>
          <p:nvPr/>
        </p:nvCxnSpPr>
        <p:spPr>
          <a:xfrm>
            <a:off x="6773662" y="1242874"/>
            <a:ext cx="0" cy="44832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45BCA6-A0D2-4896-8B75-15F12C7BCDF6}"/>
              </a:ext>
            </a:extLst>
          </p:cNvPr>
          <p:cNvSpPr txBox="1"/>
          <p:nvPr/>
        </p:nvSpPr>
        <p:spPr>
          <a:xfrm>
            <a:off x="6760346" y="1953031"/>
            <a:ext cx="211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文字的高度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500px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0458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A170E5-7877-403F-B653-568BC79CE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垂直置中</a:t>
            </a:r>
            <a:r>
              <a:rPr lang="en-US" altLang="zh-TW" dirty="0"/>
              <a:t>-table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837BF4-8A21-409F-8789-98F8E2076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80" y="1678563"/>
            <a:ext cx="8029852" cy="4136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middle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center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table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 /*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把父元素轉換成表格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middletext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table-cell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*子元素轉換為儲存格*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middle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*垂直對齊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置</a:t>
            </a:r>
            <a:r>
              <a:rPr lang="zh-TW" altLang="en-US" dirty="0">
                <a:solidFill>
                  <a:srgbClr val="89DDFF"/>
                </a:solidFill>
              </a:rPr>
              <a:t>中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4EDEA79-8B80-4674-8626-E9A8CC16E133}"/>
              </a:ext>
            </a:extLst>
          </p:cNvPr>
          <p:cNvSpPr txBox="1"/>
          <p:nvPr/>
        </p:nvSpPr>
        <p:spPr>
          <a:xfrm>
            <a:off x="8584706" y="4015170"/>
            <a:ext cx="3169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只支援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Inline-block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互相對齊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altLang="zh-TW" b="1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301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725E44-A11B-4495-9033-202177DBB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垂直置中</a:t>
            </a:r>
            <a:r>
              <a:rPr lang="en-US" altLang="zh-TW" dirty="0"/>
              <a:t>- inline-block(</a:t>
            </a:r>
            <a:r>
              <a:rPr lang="zh-TW" altLang="en-US" dirty="0"/>
              <a:t>互相對齊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F5ED6D-678A-4516-B3D0-1ADC9CE19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184" y="1571347"/>
            <a:ext cx="4313344" cy="357016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8FF49AB-D997-4F2A-BAD5-A55DA1FC8DC9}"/>
              </a:ext>
            </a:extLst>
          </p:cNvPr>
          <p:cNvSpPr txBox="1"/>
          <p:nvPr/>
        </p:nvSpPr>
        <p:spPr>
          <a:xfrm>
            <a:off x="5552440" y="1805920"/>
            <a:ext cx="60198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qq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			width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*改成和父元素一樣高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altLang="zh-TW" b="0" dirty="0">
              <a:solidFill>
                <a:srgbClr val="89DDFF"/>
              </a:solidFill>
              <a:effectLst/>
              <a:latin typeface="Consolas" panose="020B0609020204030204" pitchFamily="49" charset="0"/>
            </a:endParaRPr>
          </a:p>
          <a:p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inline-block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middle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middletext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inline-block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middle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A0B942E-D9D4-4976-83D6-7E362A38103B}"/>
              </a:ext>
            </a:extLst>
          </p:cNvPr>
          <p:cNvSpPr txBox="1"/>
          <p:nvPr/>
        </p:nvSpPr>
        <p:spPr>
          <a:xfrm>
            <a:off x="1536184" y="3429000"/>
            <a:ext cx="780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qq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8208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C33C55-C1F6-469B-83DF-940E5F6A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427215"/>
            <a:ext cx="9601200" cy="747346"/>
          </a:xfrm>
        </p:spPr>
        <p:txBody>
          <a:bodyPr>
            <a:normAutofit/>
          </a:bodyPr>
          <a:lstStyle/>
          <a:p>
            <a:r>
              <a:rPr lang="en-US" altLang="zh-TW" i="0" dirty="0">
                <a:effectLst/>
              </a:rPr>
              <a:t>::before</a:t>
            </a:r>
            <a:r>
              <a:rPr lang="zh-TW" altLang="en-US" i="0" dirty="0">
                <a:effectLst/>
              </a:rPr>
              <a:t>、</a:t>
            </a:r>
            <a:r>
              <a:rPr lang="en-US" altLang="zh-TW" i="0" dirty="0">
                <a:effectLst/>
              </a:rPr>
              <a:t>::after </a:t>
            </a:r>
            <a:r>
              <a:rPr lang="zh-TW" altLang="en-US" i="0" dirty="0">
                <a:effectLst/>
              </a:rPr>
              <a:t>偽元素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74B7B29-C114-4EAD-8769-52EF03120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2743717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middle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“”;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*要加一個空的內容*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inline-block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middle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D99BB0D-5CB8-4B7D-AD66-0667725EF865}"/>
              </a:ext>
            </a:extLst>
          </p:cNvPr>
          <p:cNvSpPr txBox="1"/>
          <p:nvPr/>
        </p:nvSpPr>
        <p:spPr>
          <a:xfrm>
            <a:off x="1452880" y="743887"/>
            <a:ext cx="6111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不能無緣無故加一個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2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qq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417385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0A4BA1-8403-4458-8B4A-5928326B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垂直置中</a:t>
            </a:r>
            <a:r>
              <a:rPr lang="en-US" altLang="zh-TW" dirty="0"/>
              <a:t>-</a:t>
            </a:r>
            <a:r>
              <a:rPr lang="en-US" altLang="zh-TW" b="0" dirty="0">
                <a:solidFill>
                  <a:srgbClr val="B2CCD6"/>
                </a:solidFill>
                <a:effectLst/>
              </a:rPr>
              <a:t> </a:t>
            </a:r>
            <a:r>
              <a:rPr lang="en-US" altLang="zh-TW" b="0" dirty="0" err="1">
                <a:solidFill>
                  <a:srgbClr val="B2CCD6"/>
                </a:solidFill>
                <a:effectLst/>
              </a:rPr>
              <a:t>transform:</a:t>
            </a:r>
            <a:r>
              <a:rPr lang="en-US" altLang="zh-TW" b="0" i="0" dirty="0" err="1">
                <a:effectLst/>
              </a:rPr>
              <a:t>translateY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A7B34F-E0CA-4863-8344-2FFE4F85E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376" y="3352609"/>
            <a:ext cx="2942045" cy="2849382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AA87214-01A8-48B6-BD80-674F8F85D412}"/>
              </a:ext>
            </a:extLst>
          </p:cNvPr>
          <p:cNvSpPr txBox="1">
            <a:spLocks/>
          </p:cNvSpPr>
          <p:nvPr/>
        </p:nvSpPr>
        <p:spPr>
          <a:xfrm>
            <a:off x="1459420" y="2470700"/>
            <a:ext cx="6317418" cy="2257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rgbClr val="B2CCD6"/>
                </a:solidFill>
              </a:rPr>
              <a:t>top</a:t>
            </a:r>
            <a:r>
              <a:rPr lang="en-US" altLang="zh-TW" dirty="0">
                <a:solidFill>
                  <a:srgbClr val="89DDFF"/>
                </a:solidFill>
              </a:rPr>
              <a:t>:</a:t>
            </a:r>
            <a:r>
              <a:rPr lang="en-US" altLang="zh-TW" dirty="0">
                <a:solidFill>
                  <a:srgbClr val="EEFFFF"/>
                </a:solidFill>
              </a:rPr>
              <a:t> </a:t>
            </a:r>
            <a:r>
              <a:rPr lang="en-US" altLang="zh-TW" dirty="0">
                <a:solidFill>
                  <a:srgbClr val="F78C6C"/>
                </a:solidFill>
              </a:rPr>
              <a:t>50%</a:t>
            </a:r>
            <a:r>
              <a:rPr lang="en-US" altLang="zh-TW" dirty="0">
                <a:solidFill>
                  <a:srgbClr val="89DDFF"/>
                </a:solidFill>
              </a:rPr>
              <a:t>; </a:t>
            </a:r>
            <a:r>
              <a:rPr lang="en-US" altLang="zh-TW" dirty="0">
                <a:solidFill>
                  <a:srgbClr val="EEFFFF"/>
                </a:solidFill>
              </a:rPr>
              <a:t>/*</a:t>
            </a:r>
            <a:r>
              <a:rPr lang="zh-TW" altLang="en-US" dirty="0">
                <a:solidFill>
                  <a:srgbClr val="EEFFFF"/>
                </a:solidFill>
              </a:rPr>
              <a:t>不知道要依據哪裡的</a:t>
            </a:r>
            <a:r>
              <a:rPr lang="en-US" altLang="zh-TW" dirty="0">
                <a:solidFill>
                  <a:srgbClr val="EEFFFF"/>
                </a:solidFill>
              </a:rPr>
              <a:t>50%*/  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rgbClr val="B2CCD6"/>
                </a:solidFill>
              </a:rPr>
              <a:t>position</a:t>
            </a:r>
            <a:r>
              <a:rPr lang="en-US" altLang="zh-TW" dirty="0">
                <a:solidFill>
                  <a:srgbClr val="89DDFF"/>
                </a:solidFill>
              </a:rPr>
              <a:t>:</a:t>
            </a:r>
            <a:r>
              <a:rPr lang="en-US" altLang="zh-TW" dirty="0">
                <a:solidFill>
                  <a:srgbClr val="EEFFFF"/>
                </a:solidFill>
              </a:rPr>
              <a:t> relative</a:t>
            </a:r>
            <a:r>
              <a:rPr lang="en-US" altLang="zh-TW" dirty="0">
                <a:solidFill>
                  <a:srgbClr val="89DDFF"/>
                </a:solidFill>
              </a:rPr>
              <a:t>;</a:t>
            </a:r>
            <a:r>
              <a:rPr lang="en-US" altLang="zh-TW" dirty="0">
                <a:solidFill>
                  <a:srgbClr val="EEFFFF"/>
                </a:solidFill>
              </a:rPr>
              <a:t> /*</a:t>
            </a:r>
            <a:r>
              <a:rPr lang="zh-TW" altLang="en-US" dirty="0">
                <a:solidFill>
                  <a:srgbClr val="EEFFFF"/>
                </a:solidFill>
              </a:rPr>
              <a:t>加上相對定位</a:t>
            </a:r>
            <a:r>
              <a:rPr lang="en-US" altLang="zh-TW" dirty="0">
                <a:solidFill>
                  <a:srgbClr val="EEFFFF"/>
                </a:solidFill>
              </a:rPr>
              <a:t>*/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rgbClr val="B2CCD6"/>
                </a:solidFill>
              </a:rPr>
              <a:t>transform</a:t>
            </a:r>
            <a:r>
              <a:rPr lang="en-US" altLang="zh-TW" dirty="0">
                <a:solidFill>
                  <a:srgbClr val="89DDFF"/>
                </a:solidFill>
              </a:rPr>
              <a:t>:</a:t>
            </a:r>
            <a:r>
              <a:rPr lang="en-US" altLang="zh-TW" dirty="0">
                <a:solidFill>
                  <a:srgbClr val="EEFFFF"/>
                </a:solidFill>
              </a:rPr>
              <a:t> </a:t>
            </a:r>
            <a:r>
              <a:rPr lang="en-US" altLang="zh-TW" dirty="0" err="1">
                <a:solidFill>
                  <a:srgbClr val="82AAFF"/>
                </a:solidFill>
              </a:rPr>
              <a:t>translateY</a:t>
            </a:r>
            <a:r>
              <a:rPr lang="en-US" altLang="zh-TW" dirty="0">
                <a:solidFill>
                  <a:srgbClr val="89DDFF"/>
                </a:solidFill>
              </a:rPr>
              <a:t>(</a:t>
            </a:r>
            <a:r>
              <a:rPr lang="en-US" altLang="zh-TW" dirty="0">
                <a:solidFill>
                  <a:srgbClr val="F78C6C"/>
                </a:solidFill>
              </a:rPr>
              <a:t>-50%</a:t>
            </a:r>
            <a:r>
              <a:rPr lang="en-US" altLang="zh-TW" dirty="0">
                <a:solidFill>
                  <a:srgbClr val="89DDFF"/>
                </a:solidFill>
              </a:rPr>
              <a:t>);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rgbClr val="89DDFF"/>
                </a:solidFill>
              </a:rPr>
              <a:t>/</a:t>
            </a:r>
            <a:r>
              <a:rPr lang="zh-TW" altLang="en-US" dirty="0">
                <a:solidFill>
                  <a:srgbClr val="89DDFF"/>
                </a:solidFill>
              </a:rPr>
              <a:t>*移動</a:t>
            </a:r>
            <a:r>
              <a:rPr lang="en-US" altLang="zh-TW" dirty="0">
                <a:solidFill>
                  <a:srgbClr val="89DDFF"/>
                </a:solidFill>
              </a:rPr>
              <a:t>Y</a:t>
            </a:r>
            <a:r>
              <a:rPr lang="zh-TW" altLang="en-US" dirty="0">
                <a:solidFill>
                  <a:srgbClr val="89DDFF"/>
                </a:solidFill>
              </a:rPr>
              <a:t>軸的位置*</a:t>
            </a:r>
            <a:r>
              <a:rPr lang="en-US" altLang="zh-TW" dirty="0">
                <a:solidFill>
                  <a:srgbClr val="89DDFF"/>
                </a:solidFill>
              </a:rPr>
              <a:t>/</a:t>
            </a:r>
            <a:endParaRPr lang="en-US" altLang="zh-TW" dirty="0">
              <a:solidFill>
                <a:srgbClr val="EEFFFF"/>
              </a:solidFill>
            </a:endParaRPr>
          </a:p>
          <a:p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31668F6-D398-43AB-A17C-CFF7341E5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3315810" cy="576365"/>
          </a:xfrm>
        </p:spPr>
        <p:txBody>
          <a:bodyPr/>
          <a:lstStyle/>
          <a:p>
            <a:r>
              <a:rPr lang="zh-TW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改變垂直的位移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74ED10E-051E-4E45-9F72-90FB3E760C91}"/>
              </a:ext>
            </a:extLst>
          </p:cNvPr>
          <p:cNvGrpSpPr/>
          <p:nvPr/>
        </p:nvGrpSpPr>
        <p:grpSpPr>
          <a:xfrm>
            <a:off x="5747182" y="3352608"/>
            <a:ext cx="2846403" cy="2840559"/>
            <a:chOff x="6430762" y="1433146"/>
            <a:chExt cx="3647379" cy="363989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18C0C2-B110-4E11-96D0-1229CB81C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0762" y="1433146"/>
              <a:ext cx="3647379" cy="3639890"/>
            </a:xfrm>
            <a:prstGeom prst="rect">
              <a:avLst/>
            </a:prstGeom>
          </p:spPr>
        </p:pic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115F6355-FEDD-4FCF-9A77-AC8DFB0D41D7}"/>
                </a:ext>
              </a:extLst>
            </p:cNvPr>
            <p:cNvCxnSpPr>
              <a:cxnSpLocks/>
            </p:cNvCxnSpPr>
            <p:nvPr/>
          </p:nvCxnSpPr>
          <p:spPr>
            <a:xfrm>
              <a:off x="8254451" y="1553592"/>
              <a:ext cx="0" cy="18110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07520BF5-3399-4D51-A98C-B5FA431A407D}"/>
                </a:ext>
              </a:extLst>
            </p:cNvPr>
            <p:cNvSpPr txBox="1"/>
            <p:nvPr/>
          </p:nvSpPr>
          <p:spPr>
            <a:xfrm>
              <a:off x="8254451" y="2684258"/>
              <a:ext cx="141353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E28394"/>
                  </a:solidFill>
                </a:rPr>
                <a:t>50%</a:t>
              </a:r>
              <a:r>
                <a:rPr lang="zh-TW" altLang="en-US" dirty="0">
                  <a:solidFill>
                    <a:srgbClr val="E28394"/>
                  </a:solidFill>
                </a:rPr>
                <a:t>開始</a:t>
              </a: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0ED49868-6E56-4722-8DE6-E3AAFD776BD1}"/>
                </a:ext>
              </a:extLst>
            </p:cNvPr>
            <p:cNvSpPr/>
            <p:nvPr/>
          </p:nvSpPr>
          <p:spPr>
            <a:xfrm>
              <a:off x="8158579" y="3195961"/>
              <a:ext cx="159794" cy="15979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D1FE045C-793B-4664-8BE5-11506C850BB5}"/>
              </a:ext>
            </a:extLst>
          </p:cNvPr>
          <p:cNvSpPr/>
          <p:nvPr/>
        </p:nvSpPr>
        <p:spPr>
          <a:xfrm>
            <a:off x="6533965" y="4728303"/>
            <a:ext cx="1242873" cy="288226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633F7B4-BC2B-4479-BEC0-5AFD44F87C22}"/>
              </a:ext>
            </a:extLst>
          </p:cNvPr>
          <p:cNvSpPr/>
          <p:nvPr/>
        </p:nvSpPr>
        <p:spPr>
          <a:xfrm>
            <a:off x="9619961" y="4728303"/>
            <a:ext cx="1242873" cy="288226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225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A2AE107D-9B67-4B18-9FEA-3FFEB2079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34" y="1927263"/>
            <a:ext cx="11533924" cy="46863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EEBDCF5-14C1-49D1-8325-B6BDBEB94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網頁裡面有什麼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AAAC42-3662-4438-867A-6AAF61CCA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052"/>
          <a:stretch/>
        </p:blipFill>
        <p:spPr>
          <a:xfrm>
            <a:off x="8257376" y="347157"/>
            <a:ext cx="1046187" cy="12868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498501C-415B-4CF4-A532-F1AA4B08EE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081" b="2971"/>
          <a:stretch/>
        </p:blipFill>
        <p:spPr>
          <a:xfrm>
            <a:off x="9478148" y="347065"/>
            <a:ext cx="1046187" cy="1286885"/>
          </a:xfrm>
          <a:prstGeom prst="rect">
            <a:avLst/>
          </a:prstGeom>
        </p:spPr>
      </p:pic>
      <p:sp>
        <p:nvSpPr>
          <p:cNvPr id="10" name="箭號: 弧形下彎 9">
            <a:extLst>
              <a:ext uri="{FF2B5EF4-FFF2-40B4-BE49-F238E27FC236}">
                <a16:creationId xmlns:a16="http://schemas.microsoft.com/office/drawing/2014/main" id="{0777BB75-ABCF-4F27-B46F-6E4E2CA79CE8}"/>
              </a:ext>
            </a:extLst>
          </p:cNvPr>
          <p:cNvSpPr/>
          <p:nvPr/>
        </p:nvSpPr>
        <p:spPr>
          <a:xfrm rot="18975079" flipH="1">
            <a:off x="6771049" y="909318"/>
            <a:ext cx="1250119" cy="680126"/>
          </a:xfrm>
          <a:prstGeom prst="curved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9B53E57-775B-43C4-AE29-987BEE4626BD}"/>
              </a:ext>
            </a:extLst>
          </p:cNvPr>
          <p:cNvSpPr/>
          <p:nvPr/>
        </p:nvSpPr>
        <p:spPr>
          <a:xfrm>
            <a:off x="7060764" y="2658358"/>
            <a:ext cx="335344" cy="226244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B8BE758-2E41-4403-95D9-EAB3288E74AA}"/>
              </a:ext>
            </a:extLst>
          </p:cNvPr>
          <p:cNvSpPr/>
          <p:nvPr/>
        </p:nvSpPr>
        <p:spPr>
          <a:xfrm>
            <a:off x="770295" y="2686639"/>
            <a:ext cx="247800" cy="197963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1038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ABB66F-7A65-4AA2-8615-2A3A8EA4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hlinkClick r:id="rId2"/>
              </a:rPr>
              <a:t>絕對定位 相對定位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6C5B9-F7AA-4AD5-883E-3C9CD46E7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Absolute:</a:t>
            </a:r>
          </a:p>
          <a:p>
            <a:pPr lvl="1"/>
            <a:r>
              <a:rPr lang="zh-TW" altLang="en-US" i="0" dirty="0">
                <a:solidFill>
                  <a:schemeClr val="accent5">
                    <a:lumMod val="75000"/>
                  </a:schemeClr>
                </a:solidFill>
              </a:rPr>
              <a:t>如果沒有父元素，會從網頁</a:t>
            </a: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</a:rPr>
              <a:t>左上角開始定位</a:t>
            </a:r>
            <a:r>
              <a:rPr lang="en-US" altLang="zh-TW" i="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zh-TW" altLang="en-US" i="0" dirty="0">
                <a:solidFill>
                  <a:schemeClr val="accent5">
                    <a:lumMod val="75000"/>
                  </a:schemeClr>
                </a:solidFill>
              </a:rPr>
              <a:t>有點像</a:t>
            </a:r>
            <a:r>
              <a:rPr lang="en-US" altLang="zh-TW" i="0" dirty="0">
                <a:solidFill>
                  <a:schemeClr val="accent5">
                    <a:lumMod val="75000"/>
                  </a:schemeClr>
                </a:solidFill>
              </a:rPr>
              <a:t>float)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Relative:</a:t>
            </a:r>
          </a:p>
          <a:p>
            <a:pPr lvl="1"/>
            <a:r>
              <a:rPr lang="zh-TW" altLang="en-US" i="0" dirty="0">
                <a:solidFill>
                  <a:schemeClr val="accent5">
                    <a:lumMod val="75000"/>
                  </a:schemeClr>
                </a:solidFill>
              </a:rPr>
              <a:t>從原本佔據的位置，開始定位</a:t>
            </a:r>
            <a:endParaRPr lang="en-US" altLang="zh-TW" i="0" dirty="0">
              <a:solidFill>
                <a:schemeClr val="accent5">
                  <a:lumMod val="75000"/>
                </a:schemeClr>
              </a:solidFill>
            </a:endParaRPr>
          </a:p>
          <a:p>
            <a:pPr marL="530352" lvl="1" indent="0">
              <a:buNone/>
            </a:pPr>
            <a:endParaRPr lang="en-US" altLang="zh-TW" i="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096818-7604-4D75-90D2-A13D63FE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560" y="2882048"/>
            <a:ext cx="2133898" cy="31055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B7F0842-7AA5-4754-A96C-594E36969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3861" y="1208553"/>
            <a:ext cx="2343477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663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1F6F81-6C14-46CA-8795-E99BF0067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最常用的</a:t>
            </a:r>
            <a:r>
              <a:rPr lang="en-US" altLang="zh-TW" dirty="0"/>
              <a:t>5</a:t>
            </a:r>
            <a:r>
              <a:rPr lang="zh-TW" altLang="en-US" dirty="0"/>
              <a:t>個單位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7B0DC60-4FAF-43CE-8B39-13BDD3DFC0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4085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E4A697-4A99-41FE-98E5-F77B9493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最常用的單位</a:t>
            </a:r>
            <a:r>
              <a:rPr lang="en-US" altLang="zh-TW" dirty="0"/>
              <a:t>-px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DE6433-5608-4EC9-A594-B10780C25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1899138"/>
          </a:xfrm>
        </p:spPr>
        <p:txBody>
          <a:bodyPr/>
          <a:lstStyle/>
          <a:p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絕對</a:t>
            </a:r>
            <a:r>
              <a:rPr lang="zh-TW" altLang="en-US" dirty="0"/>
              <a:t>單位</a:t>
            </a:r>
            <a:endParaRPr lang="en-US" altLang="zh-TW" dirty="0"/>
          </a:p>
          <a:p>
            <a:r>
              <a:rPr lang="zh-TW" altLang="en-US" dirty="0"/>
              <a:t>一個點</a:t>
            </a:r>
            <a:endParaRPr lang="en-US" altLang="zh-TW" dirty="0"/>
          </a:p>
          <a:p>
            <a:r>
              <a:rPr lang="en-US" altLang="zh-TW" dirty="0"/>
              <a:t>1920</a:t>
            </a:r>
            <a:r>
              <a:rPr lang="zh-TW" altLang="en-US" dirty="0"/>
              <a:t>*</a:t>
            </a:r>
            <a:r>
              <a:rPr lang="en-US" altLang="zh-TW" dirty="0"/>
              <a:t>1080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橫的有</a:t>
            </a:r>
            <a:r>
              <a:rPr lang="en-US" altLang="zh-TW" dirty="0"/>
              <a:t>1920</a:t>
            </a:r>
            <a:r>
              <a:rPr lang="zh-TW" altLang="en-US" dirty="0"/>
              <a:t>個光點</a:t>
            </a:r>
            <a:r>
              <a:rPr lang="en-US" altLang="zh-TW" dirty="0"/>
              <a:t>.</a:t>
            </a:r>
            <a:r>
              <a:rPr lang="zh-TW" altLang="en-US" dirty="0"/>
              <a:t>直的有</a:t>
            </a:r>
            <a:r>
              <a:rPr lang="en-US" altLang="zh-TW" dirty="0"/>
              <a:t>1080</a:t>
            </a:r>
            <a:r>
              <a:rPr lang="zh-TW" altLang="en-US" dirty="0"/>
              <a:t>個光點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1</a:t>
            </a:r>
            <a:r>
              <a:rPr lang="zh-TW" altLang="en-US" dirty="0"/>
              <a:t>個</a:t>
            </a:r>
            <a:r>
              <a:rPr lang="en-US" altLang="zh-TW" dirty="0"/>
              <a:t>px</a:t>
            </a:r>
            <a:r>
              <a:rPr lang="zh-TW" altLang="en-US" dirty="0"/>
              <a:t>就是一個光點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918120A-A13C-4836-A9FA-0203EEEEA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867" y="1168224"/>
            <a:ext cx="5696745" cy="14575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F93F68C-6C1E-4365-97D1-C1EF88B08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24" y="4758766"/>
            <a:ext cx="5706271" cy="134321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410B469-3414-44A3-887A-E96E6E3A048A}"/>
              </a:ext>
            </a:extLst>
          </p:cNvPr>
          <p:cNvSpPr txBox="1"/>
          <p:nvPr/>
        </p:nvSpPr>
        <p:spPr>
          <a:xfrm>
            <a:off x="1249679" y="4279335"/>
            <a:ext cx="51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</a:rPr>
              <a:t>line-height:30px;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font-size: 12px;</a:t>
            </a:r>
          </a:p>
          <a:p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34E46DA-886E-491E-BDA5-B50AD4D4A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295" y="4788772"/>
            <a:ext cx="5417106" cy="179047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C118F85-7421-4AB2-9DE8-FA42F75EF454}"/>
              </a:ext>
            </a:extLst>
          </p:cNvPr>
          <p:cNvSpPr txBox="1"/>
          <p:nvPr/>
        </p:nvSpPr>
        <p:spPr>
          <a:xfrm>
            <a:off x="1371600" y="3705878"/>
            <a:ext cx="4033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</a:rPr>
              <a:t>有行高設定的問題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D4B9B36-2A34-4411-A28F-C676BDB4FE8C}"/>
              </a:ext>
            </a:extLst>
          </p:cNvPr>
          <p:cNvSpPr txBox="1"/>
          <p:nvPr/>
        </p:nvSpPr>
        <p:spPr>
          <a:xfrm>
            <a:off x="6807199" y="4279335"/>
            <a:ext cx="51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</a:rPr>
              <a:t>line-height:30px;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font-size: 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zh-TW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zh-TW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7977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E4A697-4A99-41FE-98E5-F77B9493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最常用的單位</a:t>
            </a:r>
            <a:r>
              <a:rPr lang="en-US" altLang="zh-TW" dirty="0"/>
              <a:t>-</a:t>
            </a:r>
            <a:r>
              <a:rPr lang="en-US" altLang="zh-TW" dirty="0" err="1"/>
              <a:t>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DE6433-5608-4EC9-A594-B10780C25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相對</a:t>
            </a:r>
            <a:r>
              <a:rPr lang="zh-TW" altLang="en-US" dirty="0">
                <a:solidFill>
                  <a:schemeClr val="bg1"/>
                </a:solidFill>
              </a:rPr>
              <a:t>單位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基於目前容器大小，根據</a:t>
            </a:r>
            <a:r>
              <a:rPr lang="en-US" altLang="zh-TW" dirty="0" err="1">
                <a:solidFill>
                  <a:schemeClr val="bg1"/>
                </a:solidFill>
              </a:rPr>
              <a:t>em</a:t>
            </a:r>
            <a:r>
              <a:rPr lang="zh-TW" altLang="en-US" dirty="0">
                <a:solidFill>
                  <a:schemeClr val="bg1"/>
                </a:solidFill>
              </a:rPr>
              <a:t>的直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加乘 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-&gt;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倍數</a:t>
            </a:r>
            <a:endParaRPr lang="en-US" altLang="zh-TW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DADB236-F55A-4156-9B5B-2F78CE200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4994856"/>
            <a:ext cx="5696745" cy="158978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EDE3140-60CE-4AC6-960B-D0C1B36EEB65}"/>
              </a:ext>
            </a:extLst>
          </p:cNvPr>
          <p:cNvSpPr txBox="1"/>
          <p:nvPr/>
        </p:nvSpPr>
        <p:spPr>
          <a:xfrm>
            <a:off x="1371600" y="294701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dirty="0">
                <a:solidFill>
                  <a:srgbClr val="FFCB6B"/>
                </a:solidFill>
                <a:latin typeface="Consolas" panose="020B0609020204030204" pitchFamily="49" charset="0"/>
              </a:rPr>
              <a:t>container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dirty="0">
                <a:solidFill>
                  <a:srgbClr val="FFCB6B"/>
                </a:solidFill>
                <a:latin typeface="Consolas" panose="020B0609020204030204" pitchFamily="49" charset="0"/>
              </a:rPr>
              <a:t>.container 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2em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       </a:t>
            </a:r>
          </a:p>
          <a:p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0CA8481-5271-43CE-97FA-8C906AF9049F}"/>
              </a:ext>
            </a:extLst>
          </p:cNvPr>
          <p:cNvSpPr txBox="1"/>
          <p:nvPr/>
        </p:nvSpPr>
        <p:spPr>
          <a:xfrm>
            <a:off x="2470388" y="4601198"/>
            <a:ext cx="145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20px</a:t>
            </a:r>
            <a:endParaRPr lang="zh-TW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E7B73800-BAD1-44DC-BDC8-51FE24D4A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057" y="4994856"/>
            <a:ext cx="5720086" cy="1533559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F2A7F59E-0842-4F16-A013-D12BF5BA4D79}"/>
              </a:ext>
            </a:extLst>
          </p:cNvPr>
          <p:cNvSpPr txBox="1"/>
          <p:nvPr/>
        </p:nvSpPr>
        <p:spPr>
          <a:xfrm>
            <a:off x="7699220" y="4601198"/>
            <a:ext cx="138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一層包一層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B97117B-00A4-42A4-844F-0136537E1EF9}"/>
              </a:ext>
            </a:extLst>
          </p:cNvPr>
          <p:cNvSpPr txBox="1"/>
          <p:nvPr/>
        </p:nvSpPr>
        <p:spPr>
          <a:xfrm>
            <a:off x="6292056" y="3750073"/>
            <a:ext cx="4294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 -&gt;1.2</a:t>
            </a:r>
            <a:r>
              <a:rPr lang="zh-TW" altLang="en-US" dirty="0">
                <a:solidFill>
                  <a:srgbClr val="89DDFF"/>
                </a:solidFill>
                <a:latin typeface="Consolas" panose="020B0609020204030204" pitchFamily="49" charset="0"/>
              </a:rPr>
              <a:t>倍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行高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1445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BD9CA5-345C-4C82-8726-83A811B94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最常用的單位</a:t>
            </a:r>
            <a:r>
              <a:rPr lang="en-US" altLang="zh-TW" dirty="0"/>
              <a:t>-rem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37FC4C-6DD9-4661-BB22-F1A6BA13F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和</a:t>
            </a:r>
            <a:r>
              <a:rPr lang="en-US" altLang="zh-TW" dirty="0" err="1"/>
              <a:t>em</a:t>
            </a:r>
            <a:r>
              <a:rPr lang="zh-TW" altLang="en-US" dirty="0"/>
              <a:t>差不多，不過是基於網頁</a:t>
            </a:r>
            <a:r>
              <a:rPr lang="en-US" altLang="zh-TW" dirty="0"/>
              <a:t>root</a:t>
            </a:r>
            <a:r>
              <a:rPr lang="zh-TW" altLang="en-US" dirty="0"/>
              <a:t>根元素</a:t>
            </a:r>
            <a:endParaRPr lang="en-US" altLang="zh-TW" dirty="0"/>
          </a:p>
          <a:p>
            <a:r>
              <a:rPr lang="zh-TW" altLang="en-US" dirty="0"/>
              <a:t>避免巢狀</a:t>
            </a:r>
          </a:p>
        </p:txBody>
      </p:sp>
    </p:spTree>
    <p:extLst>
      <p:ext uri="{BB962C8B-B14F-4D97-AF65-F5344CB8AC3E}">
        <p14:creationId xmlns:p14="http://schemas.microsoft.com/office/powerpoint/2010/main" val="41002699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891071-D431-4411-8D45-4FE279357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最常用的單位</a:t>
            </a:r>
            <a:r>
              <a:rPr lang="en-US" altLang="zh-TW" dirty="0"/>
              <a:t>-</a:t>
            </a:r>
            <a:r>
              <a:rPr lang="en-US" altLang="zh-TW" dirty="0" err="1"/>
              <a:t>vw</a:t>
            </a:r>
            <a:r>
              <a:rPr lang="en-US" altLang="zh-TW" dirty="0"/>
              <a:t> &amp; </a:t>
            </a:r>
            <a:r>
              <a:rPr lang="en-US" altLang="zh-TW" dirty="0" err="1"/>
              <a:t>vh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AE702C-C728-43D1-8736-0CB92F7E1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Viewport width</a:t>
            </a:r>
          </a:p>
          <a:p>
            <a:r>
              <a:rPr lang="en-US" altLang="zh-TW" dirty="0"/>
              <a:t>Viewport height</a:t>
            </a:r>
          </a:p>
          <a:p>
            <a:r>
              <a:rPr lang="en-US" altLang="zh-TW" dirty="0"/>
              <a:t>Viewport:</a:t>
            </a:r>
          </a:p>
          <a:p>
            <a:pPr lvl="1"/>
            <a:r>
              <a:rPr lang="zh-TW" altLang="en-US" i="0" dirty="0"/>
              <a:t>目前看到的畫面大小</a:t>
            </a:r>
            <a:endParaRPr lang="en-US" altLang="zh-TW" i="0" dirty="0"/>
          </a:p>
          <a:p>
            <a:r>
              <a:rPr lang="en-US" altLang="zh-TW" dirty="0"/>
              <a:t>Value: 1~100</a:t>
            </a:r>
          </a:p>
          <a:p>
            <a:r>
              <a:rPr lang="zh-TW" altLang="en-US" i="0" dirty="0"/>
              <a:t>要做水平、重直置中都會比較容易</a:t>
            </a:r>
          </a:p>
        </p:txBody>
      </p:sp>
    </p:spTree>
    <p:extLst>
      <p:ext uri="{BB962C8B-B14F-4D97-AF65-F5344CB8AC3E}">
        <p14:creationId xmlns:p14="http://schemas.microsoft.com/office/powerpoint/2010/main" val="7843036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518C95-3B69-4937-9B44-56710564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最常用的單位</a:t>
            </a:r>
            <a:r>
              <a:rPr lang="en-US" altLang="zh-TW" dirty="0"/>
              <a:t>-</a:t>
            </a:r>
            <a:r>
              <a:rPr lang="en-US" altLang="zh-TW" dirty="0" err="1"/>
              <a:t>vmin</a:t>
            </a:r>
            <a:r>
              <a:rPr lang="en-US" altLang="zh-TW" dirty="0"/>
              <a:t> &amp; </a:t>
            </a:r>
            <a:r>
              <a:rPr lang="en-US" altLang="zh-TW" dirty="0" err="1"/>
              <a:t>vmax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E33662-11D4-4943-86A4-2ACD62CEE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適用於</a:t>
            </a:r>
            <a:r>
              <a:rPr lang="en-US" altLang="zh-TW" dirty="0"/>
              <a:t>RWD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2890993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rop">
    <a:dk1>
      <a:sysClr val="windowText" lastClr="000000"/>
    </a:dk1>
    <a:lt1>
      <a:sysClr val="window" lastClr="FFFFFF"/>
    </a:lt1>
    <a:dk2>
      <a:srgbClr val="191B0E"/>
    </a:dk2>
    <a:lt2>
      <a:srgbClr val="EFEDE3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5642</TotalTime>
  <Words>4705</Words>
  <Application>Microsoft Office PowerPoint</Application>
  <PresentationFormat>寬螢幕</PresentationFormat>
  <Paragraphs>604</Paragraphs>
  <Slides>96</Slides>
  <Notes>29</Notes>
  <HiddenSlides>2</HiddenSlides>
  <MMClips>0</MMClips>
  <ScaleCrop>false</ScaleCrop>
  <HeadingPairs>
    <vt:vector size="6" baseType="variant">
      <vt:variant>
        <vt:lpstr>使用字型</vt:lpstr>
      </vt:variant>
      <vt:variant>
        <vt:i4>17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96</vt:i4>
      </vt:variant>
    </vt:vector>
  </HeadingPairs>
  <TitlesOfParts>
    <vt:vector size="114" baseType="lpstr">
      <vt:lpstr>charter</vt:lpstr>
      <vt:lpstr>Helvetica Neue</vt:lpstr>
      <vt:lpstr>Lato</vt:lpstr>
      <vt:lpstr>Noto Sans TC</vt:lpstr>
      <vt:lpstr>Open Sans</vt:lpstr>
      <vt:lpstr>poppins</vt:lpstr>
      <vt:lpstr>PT Sans</vt:lpstr>
      <vt:lpstr>微軟正黑體</vt:lpstr>
      <vt:lpstr>Arial</vt:lpstr>
      <vt:lpstr>Arial</vt:lpstr>
      <vt:lpstr>Bahnschrift Condensed</vt:lpstr>
      <vt:lpstr>Calibri</vt:lpstr>
      <vt:lpstr>Consolas</vt:lpstr>
      <vt:lpstr>Franklin Gothic Book</vt:lpstr>
      <vt:lpstr>Segoe UI</vt:lpstr>
      <vt:lpstr>Verdana</vt:lpstr>
      <vt:lpstr>Wingdings</vt:lpstr>
      <vt:lpstr>裁剪</vt:lpstr>
      <vt:lpstr>網頁設計</vt:lpstr>
      <vt:lpstr>大綱</vt:lpstr>
      <vt:lpstr>PowerPoint 簡報</vt:lpstr>
      <vt:lpstr>為什麼要有網頁/設計</vt:lpstr>
      <vt:lpstr>網頁</vt:lpstr>
      <vt:lpstr>拆解知識</vt:lpstr>
      <vt:lpstr>網頁內容有什麼</vt:lpstr>
      <vt:lpstr>PowerPoint 簡報</vt:lpstr>
      <vt:lpstr>網頁裡面有什麼</vt:lpstr>
      <vt:lpstr>PowerPoint 簡報</vt:lpstr>
      <vt:lpstr>頁面上有什麼</vt:lpstr>
      <vt:lpstr>HTML &amp; CSS &amp; Javascript</vt:lpstr>
      <vt:lpstr>PowerPoint 簡報</vt:lpstr>
      <vt:lpstr>檢查 (F12)-&gt; 看看網頁的架構</vt:lpstr>
      <vt:lpstr>Review:網頁裡面有什麼</vt:lpstr>
      <vt:lpstr>什麼是HTML?</vt:lpstr>
      <vt:lpstr>HTML(Hypertext Markup Language)</vt:lpstr>
      <vt:lpstr>開始寫網頁-準備工具</vt:lpstr>
      <vt:lpstr>Vscode </vt:lpstr>
      <vt:lpstr>HTML元素的組成</vt:lpstr>
      <vt:lpstr>HTML元素的組成</vt:lpstr>
      <vt:lpstr>標籤</vt:lpstr>
      <vt:lpstr>屬性 </vt:lpstr>
      <vt:lpstr>巢狀元素</vt:lpstr>
      <vt:lpstr>空元素</vt:lpstr>
      <vt:lpstr>建立一個簡單的HTML</vt:lpstr>
      <vt:lpstr>新增一個 .html</vt:lpstr>
      <vt:lpstr>Html架構-標籤(tag)</vt:lpstr>
      <vt:lpstr>完善剛剛的檔案</vt:lpstr>
      <vt:lpstr>PowerPoint 簡報</vt:lpstr>
      <vt:lpstr>完善剛剛的檔案</vt:lpstr>
      <vt:lpstr>註解</vt:lpstr>
      <vt:lpstr>不是已經是.html檔嗎? 為什麼還要寫宣告? </vt:lpstr>
      <vt:lpstr>典型主體架構</vt:lpstr>
      <vt:lpstr>PowerPoint 簡報</vt:lpstr>
      <vt:lpstr>認識基本標籤</vt:lpstr>
      <vt:lpstr>區塊容器&lt;div&gt;</vt:lpstr>
      <vt:lpstr>段落&lt;p&gt;</vt:lpstr>
      <vt:lpstr>區塊容器&lt;span&gt;</vt:lpstr>
      <vt:lpstr>照片&lt;img&gt;、超連結&lt;a&gt;</vt:lpstr>
      <vt:lpstr>&lt;ul&gt;、&lt;li&gt;、&lt;ol&gt;</vt:lpstr>
      <vt:lpstr>換行&lt;br&gt;、水平線&lt;hr&gt;</vt:lpstr>
      <vt:lpstr>&lt;form&gt;</vt:lpstr>
      <vt:lpstr>&lt;form&gt; 表單元素屬性</vt:lpstr>
      <vt:lpstr>CSS</vt:lpstr>
      <vt:lpstr>CSS（Cascading Style Sheets）</vt:lpstr>
      <vt:lpstr>CSS有三種呈現方式</vt:lpstr>
      <vt:lpstr>inline style (換文字的顏色)</vt:lpstr>
      <vt:lpstr>把style獨立出來-如何讓html標籤套上css?</vt:lpstr>
      <vt:lpstr>把style獨立出來</vt:lpstr>
      <vt:lpstr>練習</vt:lpstr>
      <vt:lpstr>PowerPoint 簡報</vt:lpstr>
      <vt:lpstr>Margin vs padding vs border</vt:lpstr>
      <vt:lpstr>margin</vt:lpstr>
      <vt:lpstr>練習</vt:lpstr>
      <vt:lpstr>padding</vt:lpstr>
      <vt:lpstr>padding</vt:lpstr>
      <vt:lpstr>border</vt:lpstr>
      <vt:lpstr>border: Definition and Usage</vt:lpstr>
      <vt:lpstr>加上button，更改樣式，連結至YT</vt:lpstr>
      <vt:lpstr>Width 寬度</vt:lpstr>
      <vt:lpstr>改成三欄-占滿網頁寬度</vt:lpstr>
      <vt:lpstr>Block v.s. inline</vt:lpstr>
      <vt:lpstr>display: inline-block</vt:lpstr>
      <vt:lpstr>display: block.inline.inline-block</vt:lpstr>
      <vt:lpstr>改成三欄</vt:lpstr>
      <vt:lpstr>解決inlink-block留白問題</vt:lpstr>
      <vt:lpstr>float</vt:lpstr>
      <vt:lpstr>float缺點</vt:lpstr>
      <vt:lpstr>PowerPoint 簡報</vt:lpstr>
      <vt:lpstr>外面加一個div</vt:lpstr>
      <vt:lpstr>A區塊 float</vt:lpstr>
      <vt:lpstr>A.B都是float</vt:lpstr>
      <vt:lpstr>Float高度解法</vt:lpstr>
      <vt:lpstr>練習</vt:lpstr>
      <vt:lpstr>Inline-block vs float 使用情境</vt:lpstr>
      <vt:lpstr>Float使用場景-靠左靠右</vt:lpstr>
      <vt:lpstr>加上 1px.實線border</vt:lpstr>
      <vt:lpstr>box-sizing</vt:lpstr>
      <vt:lpstr>網頁初始化</vt:lpstr>
      <vt:lpstr>PowerPoint 簡報</vt:lpstr>
      <vt:lpstr>PowerPoint 簡報</vt:lpstr>
      <vt:lpstr>PowerPoint 簡報</vt:lpstr>
      <vt:lpstr>水平置中</vt:lpstr>
      <vt:lpstr>垂直置中-行高</vt:lpstr>
      <vt:lpstr>垂直置中-table</vt:lpstr>
      <vt:lpstr>垂直置中- inline-block(互相對齊)</vt:lpstr>
      <vt:lpstr>::before、::after 偽元素</vt:lpstr>
      <vt:lpstr>垂直置中- transform:translateY</vt:lpstr>
      <vt:lpstr>絕對定位 相對定位</vt:lpstr>
      <vt:lpstr>最常用的5個單位</vt:lpstr>
      <vt:lpstr>最常用的單位-px</vt:lpstr>
      <vt:lpstr>最常用的單位-em</vt:lpstr>
      <vt:lpstr>最常用的單位-rem</vt:lpstr>
      <vt:lpstr>最常用的單位-vw &amp; vh</vt:lpstr>
      <vt:lpstr>最常用的單位-vmin &amp; vmax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&amp; CSS &amp; Javascript</dc:title>
  <dc:creator>Alice Lee</dc:creator>
  <cp:lastModifiedBy>Alice Lee</cp:lastModifiedBy>
  <cp:revision>303</cp:revision>
  <dcterms:created xsi:type="dcterms:W3CDTF">2021-03-24T13:55:33Z</dcterms:created>
  <dcterms:modified xsi:type="dcterms:W3CDTF">2021-04-26T08:54:28Z</dcterms:modified>
</cp:coreProperties>
</file>